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  <p:sldMasterId id="2147483711" r:id="rId5"/>
  </p:sldMasterIdLst>
  <p:notesMasterIdLst>
    <p:notesMasterId r:id="rId43"/>
  </p:notesMasterIdLst>
  <p:sldIdLst>
    <p:sldId id="489" r:id="rId6"/>
    <p:sldId id="262" r:id="rId7"/>
    <p:sldId id="287" r:id="rId8"/>
    <p:sldId id="478" r:id="rId9"/>
    <p:sldId id="273" r:id="rId10"/>
    <p:sldId id="477" r:id="rId11"/>
    <p:sldId id="473" r:id="rId12"/>
    <p:sldId id="474" r:id="rId13"/>
    <p:sldId id="292" r:id="rId14"/>
    <p:sldId id="480" r:id="rId15"/>
    <p:sldId id="481" r:id="rId16"/>
    <p:sldId id="468" r:id="rId17"/>
    <p:sldId id="469" r:id="rId18"/>
    <p:sldId id="470" r:id="rId19"/>
    <p:sldId id="471" r:id="rId20"/>
    <p:sldId id="482" r:id="rId21"/>
    <p:sldId id="313" r:id="rId22"/>
    <p:sldId id="282" r:id="rId23"/>
    <p:sldId id="457" r:id="rId24"/>
    <p:sldId id="487" r:id="rId25"/>
    <p:sldId id="472" r:id="rId26"/>
    <p:sldId id="326" r:id="rId27"/>
    <p:sldId id="332" r:id="rId28"/>
    <p:sldId id="475" r:id="rId29"/>
    <p:sldId id="327" r:id="rId30"/>
    <p:sldId id="459" r:id="rId31"/>
    <p:sldId id="488" r:id="rId32"/>
    <p:sldId id="464" r:id="rId33"/>
    <p:sldId id="484" r:id="rId34"/>
    <p:sldId id="483" r:id="rId35"/>
    <p:sldId id="288" r:id="rId36"/>
    <p:sldId id="289" r:id="rId37"/>
    <p:sldId id="290" r:id="rId38"/>
    <p:sldId id="291" r:id="rId39"/>
    <p:sldId id="485" r:id="rId40"/>
    <p:sldId id="445" r:id="rId41"/>
    <p:sldId id="277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50807A2-DEFF-E64A-969D-7AEC20F49B93}">
          <p14:sldIdLst>
            <p14:sldId id="489"/>
            <p14:sldId id="262"/>
            <p14:sldId id="287"/>
          </p14:sldIdLst>
        </p14:section>
        <p14:section name="Related Work" id="{D5980B08-B4EF-604E-A5B1-F4288DAAC767}">
          <p14:sldIdLst>
            <p14:sldId id="478"/>
            <p14:sldId id="273"/>
            <p14:sldId id="477"/>
            <p14:sldId id="473"/>
            <p14:sldId id="474"/>
            <p14:sldId id="292"/>
          </p14:sldIdLst>
        </p14:section>
        <p14:section name="CuPBoP Framework" id="{FEF2E318-D894-3743-A964-62FA1FF0070A}">
          <p14:sldIdLst>
            <p14:sldId id="480"/>
            <p14:sldId id="481"/>
            <p14:sldId id="468"/>
            <p14:sldId id="469"/>
            <p14:sldId id="470"/>
            <p14:sldId id="471"/>
            <p14:sldId id="482"/>
            <p14:sldId id="313"/>
            <p14:sldId id="282"/>
            <p14:sldId id="457"/>
            <p14:sldId id="487"/>
            <p14:sldId id="472"/>
            <p14:sldId id="326"/>
            <p14:sldId id="332"/>
            <p14:sldId id="475"/>
            <p14:sldId id="327"/>
            <p14:sldId id="459"/>
            <p14:sldId id="488"/>
            <p14:sldId id="464"/>
          </p14:sldIdLst>
        </p14:section>
        <p14:section name="CuPBoP Turorial" id="{C96D718D-3834-004D-8071-01382812F8A8}">
          <p14:sldIdLst>
            <p14:sldId id="484"/>
            <p14:sldId id="483"/>
            <p14:sldId id="288"/>
            <p14:sldId id="289"/>
            <p14:sldId id="290"/>
            <p14:sldId id="291"/>
            <p14:sldId id="485"/>
          </p14:sldIdLst>
        </p14:section>
        <p14:section name="Evaluation" id="{FF6E7757-43A5-2E40-B451-A88D9BF8B81E}">
          <p14:sldIdLst>
            <p14:sldId id="445"/>
            <p14:sldId id="277"/>
          </p14:sldIdLst>
        </p14:section>
        <p14:section name="Backup Slides" id="{24235E6B-B8D5-B34B-B461-D5E374D2169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CCAC"/>
    <a:srgbClr val="203A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21"/>
    <p:restoredTop sz="65708"/>
  </p:normalViewPr>
  <p:slideViewPr>
    <p:cSldViewPr snapToGrid="0">
      <p:cViewPr varScale="1">
        <p:scale>
          <a:sx n="48" d="100"/>
          <a:sy n="48" d="100"/>
        </p:scale>
        <p:origin x="1074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slide" Target="slides/slide3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EABB0-08C8-0B46-AE0A-F1546C4A3D26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1B570-5433-DC48-8F65-1EA474482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24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7998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937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B1B570-5433-DC48-8F65-1EA474482B8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6678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4130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u="none" strike="noStrike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127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791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842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608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5530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552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u="none" strike="noStrike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31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BDEB0-AFCF-4BA6-B562-D36FD1AE2648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3673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u="none" strike="noStrike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405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262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59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442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0105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544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5A30A-6D83-C940-BB25-2408F9EAD54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8351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0712118-ACF3-41A3-9751-BE6B5581F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1A771E74-E775-43DF-5E38-BBBB25F176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7416EBEF-1114-6552-73BD-4ABAB35924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05A7460-969D-83FD-AABC-C3CD08300D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5A30A-6D83-C940-BB25-2408F9EAD54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2205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u="none" strike="noStrike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5A30A-6D83-C940-BB25-2408F9EAD54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68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519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403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908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6908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093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879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4992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2294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0969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3702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84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58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49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26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530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55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032000" y="3429000"/>
            <a:ext cx="10160000" cy="1219200"/>
          </a:xfrm>
        </p:spPr>
        <p:txBody>
          <a:bodyPr anchor="t" anchorCtr="0"/>
          <a:lstStyle>
            <a:lvl1pPr algn="ctr">
              <a:defRPr sz="3200">
                <a:ln w="9000" cmpd="sng">
                  <a:solidFill>
                    <a:schemeClr val="tx1"/>
                  </a:solidFill>
                  <a:prstDash val="solid"/>
                </a:ln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064000" y="4648200"/>
            <a:ext cx="8128000" cy="914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le and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0E7E9CC5-6653-4436-894A-8D69B1005392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3F396999-3CA0-422A-AC26-1A80A51AB3D2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92318" y="1371600"/>
            <a:ext cx="11145589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1C191BF6-9C4A-4842-ACB3-D8CCFE06BA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56AF0347-71D6-4E97-B13E-B7BC9B5055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B6F5E22A-14D4-44B7-BAB3-AA58E30D68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98BA76C5-F28D-4DDC-A6ED-4B440AF31B4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41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Title and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0E7E9CC5-6653-4436-894A-8D69B1005392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3F396999-3CA0-422A-AC26-1A80A51AB3D2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92318" y="1371600"/>
            <a:ext cx="11145589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1C191BF6-9C4A-4842-ACB3-D8CCFE06BA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56AF0347-71D6-4E97-B13E-B7BC9B5055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B6F5E22A-14D4-44B7-BAB3-AA58E30D68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98BA76C5-F28D-4DDC-A6ED-4B440AF31B4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58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5_Title and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0E7E9CC5-6653-4436-894A-8D69B1005392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3F396999-3CA0-422A-AC26-1A80A51AB3D2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92318" y="1371600"/>
            <a:ext cx="11145589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1C191BF6-9C4A-4842-ACB3-D8CCFE06BA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56AF0347-71D6-4E97-B13E-B7BC9B5055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B6F5E22A-14D4-44B7-BAB3-AA58E30D68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98BA76C5-F28D-4DDC-A6ED-4B440AF31B4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298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8">
            <a:extLst>
              <a:ext uri="{FF2B5EF4-FFF2-40B4-BE49-F238E27FC236}">
                <a16:creationId xmlns:a16="http://schemas.microsoft.com/office/drawing/2014/main" xmlns="" id="{68445C0D-B05D-4C39-BDBD-4FAFFDF56F2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267200" y="3886200"/>
            <a:ext cx="386080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1pPr>
            <a:lvl2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2pPr>
            <a:lvl3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3pPr>
            <a:lvl4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4pPr>
            <a:lvl5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9pPr>
          </a:lstStyle>
          <a:p>
            <a:pPr algn="r">
              <a:spcBef>
                <a:spcPts val="600"/>
              </a:spcBef>
              <a:buClr>
                <a:schemeClr val="accent1"/>
              </a:buClr>
              <a:buSzPct val="76000"/>
              <a:buFont typeface="Wingdings 3" panose="05040102010807070707" pitchFamily="18" charset="2"/>
              <a:buNone/>
            </a:pPr>
            <a:r>
              <a:rPr lang="en-US" altLang="zh-CN" sz="2400">
                <a:solidFill>
                  <a:schemeClr val="tx2"/>
                </a:solidFill>
                <a:ea typeface="SimSun" panose="02010600030101010101" pitchFamily="2" charset="-122"/>
              </a:rPr>
              <a:t>Click to edit Master subtitle style</a:t>
            </a: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828800" y="2362200"/>
            <a:ext cx="10261600" cy="1371600"/>
          </a:xfrm>
          <a:solidFill>
            <a:srgbClr val="F2F5EF">
              <a:alpha val="87843"/>
            </a:srgb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>
            <a:normAutofit/>
          </a:bodyPr>
          <a:lstStyle>
            <a:lvl1pPr algn="ctr">
              <a:defRPr sz="4600" b="0">
                <a:solidFill>
                  <a:schemeClr val="tx1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8229600" y="3886200"/>
            <a:ext cx="3860800" cy="167640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 spc="-150">
                <a:solidFill>
                  <a:schemeClr val="tx2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noProof="1"/>
              <a:t>Click to edit Master subtitle style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xmlns="" id="{F750D030-00C3-4412-B0D7-761F8691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xmlns="" id="{1DF1F242-5392-4CC7-8FAE-AB594DD94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xmlns="" id="{C63C5C62-5CF6-47D9-AB3B-CE1807159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F66EC2-F82C-4425-9624-EF40B21D51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515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0E7E9CC5-6653-4436-894A-8D69B1005392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3F396999-3CA0-422A-AC26-1A80A51AB3D2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92318" y="1371600"/>
            <a:ext cx="11145589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1C191BF6-9C4A-4842-ACB3-D8CCFE06BA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56AF0347-71D6-4E97-B13E-B7BC9B5055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B6F5E22A-14D4-44B7-BAB3-AA58E30D68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98BA76C5-F28D-4DDC-A6ED-4B440AF31B4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163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570BC934-7433-4FA3-9C8E-6F11442AABC2}"/>
              </a:ext>
            </a:extLst>
          </p:cNvPr>
          <p:cNvCxnSpPr/>
          <p:nvPr userDrawn="1"/>
        </p:nvCxnSpPr>
        <p:spPr>
          <a:xfrm>
            <a:off x="609600" y="23622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5850E306-1EDC-4B6B-926A-E55B9176B76E}"/>
              </a:ext>
            </a:extLst>
          </p:cNvPr>
          <p:cNvCxnSpPr/>
          <p:nvPr userDrawn="1"/>
        </p:nvCxnSpPr>
        <p:spPr>
          <a:xfrm>
            <a:off x="609600" y="3429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62200"/>
            <a:ext cx="10972800" cy="1066800"/>
          </a:xfrm>
        </p:spPr>
        <p:txBody>
          <a:bodyPr anchor="ctr">
            <a:normAutofit/>
          </a:bodyPr>
          <a:lstStyle>
            <a:lvl1pPr algn="l">
              <a:buNone/>
              <a:defRPr sz="4400" b="0" cap="none" baseline="0">
                <a:solidFill>
                  <a:schemeClr val="accent6">
                    <a:lumMod val="50000"/>
                  </a:schemeClr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6390D8D6-5F61-4CF1-BA2E-6A522376661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5D965971-9588-44E8-B029-F8AD396896A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51654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0BF771A6-3409-481C-9C19-15CD868292FA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14180F0E-9BDD-4959-AEC5-4D4A1586B478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</p:spPr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"/>
          </p:nvPr>
        </p:nvSpPr>
        <p:spPr>
          <a:xfrm>
            <a:off x="392317" y="1371600"/>
            <a:ext cx="5602083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3"/>
          </p:nvPr>
        </p:nvSpPr>
        <p:spPr>
          <a:xfrm>
            <a:off x="6118957" y="1371600"/>
            <a:ext cx="5602083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4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="" id="{A08D258F-90F9-49D0-AEE4-35C2F8BDD60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5BFB0F9D-1277-4F5D-A79C-B8A7D7F03FE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009900" y="6356351"/>
            <a:ext cx="46736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4F58A81B-C349-4217-B28C-695A991DE95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D9F67D10-CB68-4A88-A039-50C837B193D2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869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67C3084-BD85-4E97-A6C4-452D5AC3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CB0A2F1-E9B5-4E6F-8464-CAF99FF0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05878CF-911F-4E4E-A84E-87906CC5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1B62007-1DEF-4851-887F-D14105D815F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99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n w="9000" cmpd="sng">
                  <a:solidFill>
                    <a:schemeClr val="bg2">
                      <a:lumMod val="2500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" y="6579370"/>
            <a:ext cx="7823200" cy="228600"/>
          </a:xfrm>
        </p:spPr>
        <p:txBody>
          <a:bodyPr/>
          <a:lstStyle>
            <a:lvl1pPr algn="l">
              <a:defRPr sz="1200" b="0" i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7600" y="6604233"/>
            <a:ext cx="1016000" cy="228600"/>
          </a:xfrm>
        </p:spPr>
        <p:txBody>
          <a:bodyPr/>
          <a:lstStyle>
            <a:lvl1pPr algn="ctr">
              <a:defRPr sz="1050" b="1" cap="none" spc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4800" y="1143000"/>
            <a:ext cx="11582400" cy="5181600"/>
          </a:xfrm>
        </p:spPr>
        <p:txBody>
          <a:bodyPr>
            <a:normAutofit/>
          </a:bodyPr>
          <a:lstStyle>
            <a:lvl1pPr>
              <a:defRPr sz="24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sosceles Triangle 2">
            <a:extLst>
              <a:ext uri="{FF2B5EF4-FFF2-40B4-BE49-F238E27FC236}">
                <a16:creationId xmlns:a16="http://schemas.microsoft.com/office/drawing/2014/main" xmlns="" id="{5D4F069E-B1F0-400E-A2FA-5F7CA71CE9F1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xmlns="" id="{AF36B546-2DA3-47F2-B5D2-0081C8B59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xmlns="" id="{CBFE33C4-7A0B-48C1-B2F8-4901458C3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xmlns="" id="{1CDB6DDE-FAE3-41FA-9FA1-AB6B9127F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A1F2BF-3486-439A-BAAC-7A570DEABF8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856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4">
            <a:extLst>
              <a:ext uri="{FF2B5EF4-FFF2-40B4-BE49-F238E27FC236}">
                <a16:creationId xmlns:a16="http://schemas.microsoft.com/office/drawing/2014/main" xmlns="" id="{F42F3CD2-FE8B-4141-9F9B-F59D383A2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59853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7">
            <a:extLst>
              <a:ext uri="{FF2B5EF4-FFF2-40B4-BE49-F238E27FC236}">
                <a16:creationId xmlns:a16="http://schemas.microsoft.com/office/drawing/2014/main" xmlns="" id="{B70C4CBC-7776-4CA2-8BEE-1E4651DB1191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6" name="Straight Connector 9">
            <a:extLst>
              <a:ext uri="{FF2B5EF4-FFF2-40B4-BE49-F238E27FC236}">
                <a16:creationId xmlns:a16="http://schemas.microsoft.com/office/drawing/2014/main" xmlns="" id="{77D20D47-C46F-4777-BD70-434AE3AEFB01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5220229" y="3324226"/>
            <a:ext cx="6035675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xmlns="" id="{2F6540B7-DA32-4E79-8013-6DBC7E6F1B6E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xmlns="" id="{71B627BC-DE6F-4894-829D-7CC21BAC2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xmlns="" id="{E464C76B-BF07-44B6-8255-3AB432E31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xmlns="" id="{5A835CF1-6685-4DE5-97C3-1B6E2DF98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A8A6EA-D7E2-43BF-A58C-84D57AE473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5754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7">
            <a:extLst>
              <a:ext uri="{FF2B5EF4-FFF2-40B4-BE49-F238E27FC236}">
                <a16:creationId xmlns:a16="http://schemas.microsoft.com/office/drawing/2014/main" xmlns="" id="{388FADB3-10FF-41C2-88EB-0FFBF62DCD74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58DBF200-F5E2-4C64-AACF-3ED1C8656F66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8ADBA1F-216A-4909-BC5E-2B5439E99AD2}"/>
              </a:ext>
            </a:extLst>
          </p:cNvPr>
          <p:cNvSpPr/>
          <p:nvPr/>
        </p:nvSpPr>
        <p:spPr>
          <a:xfrm>
            <a:off x="609601" y="500063"/>
            <a:ext cx="243417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lang="en-US" noProof="1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xmlns="" id="{6CFE87F5-AA22-420B-B430-F146B7184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xmlns="" id="{9A62D90E-700A-460D-895C-9AA90E493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xmlns="" id="{E3BFEBE6-0BFD-4FE7-91E4-DBC85F192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A7C601-13E6-4A50-A6C5-24BFA83E8A2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24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24C8F79-4B98-4C09-A206-CDB1844E1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F57F08-1B70-4CE0-99D2-987E423C5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C28953E-C4FF-4C9B-B322-1D3369997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60C87B-BCDF-4FA5-B85C-C0E4F481282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4197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6">
            <a:extLst>
              <a:ext uri="{FF2B5EF4-FFF2-40B4-BE49-F238E27FC236}">
                <a16:creationId xmlns:a16="http://schemas.microsoft.com/office/drawing/2014/main" xmlns="" id="{3CED7F73-4F16-4743-86A5-B1B4B04862C0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xmlns="" id="{E2F3DD7A-A47B-4C7B-B138-CC7982051F26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6" name="Straight Connector 8">
            <a:extLst>
              <a:ext uri="{FF2B5EF4-FFF2-40B4-BE49-F238E27FC236}">
                <a16:creationId xmlns:a16="http://schemas.microsoft.com/office/drawing/2014/main" xmlns="" id="{CEDFEE6E-54AB-450B-BCCC-262B43185951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5816071" y="3201988"/>
            <a:ext cx="5851525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5BF048D9-24A2-4970-BAC5-30F113BA8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4F6AF7D1-DB13-470B-9E0F-8E80F00B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93C30884-A10A-4A25-AE2B-984213CE3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014F52-AF90-4589-9872-9131A72BB47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970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2908-10DF-394C-8EBB-85577CDC8764}" type="datetime1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xmlns="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4143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25600" y="2971800"/>
            <a:ext cx="9144000" cy="1066800"/>
          </a:xfrm>
        </p:spPr>
        <p:txBody>
          <a:bodyPr anchor="ctr" anchorCtr="0"/>
          <a:lstStyle>
            <a:lvl1pPr algn="r">
              <a:buNone/>
              <a:defRPr sz="3200" b="1" cap="none" spc="0" baseline="0">
                <a:ln w="9000" cmpd="sng">
                  <a:solidFill>
                    <a:schemeClr val="bg2">
                      <a:lumMod val="2500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effectLst>
                  <a:reflection blurRad="12700" stA="28000" endPos="45000" dist="1000" dir="5400000" sy="-100000" algn="bl" rotWithShape="0"/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endParaRPr lang="en-US">
              <a:solidFill>
                <a:srgbClr val="CCDDEA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r>
              <a:rPr lang="en-US">
                <a:solidFill>
                  <a:srgbClr val="CCDDEA"/>
                </a:solidFill>
              </a:rPr>
              <a:t>Nagesh B Lakshminarayana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36F63085-4905-477F-9B03-95852450F900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bg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304800" y="1143000"/>
            <a:ext cx="5693664" cy="50139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143000"/>
            <a:ext cx="5710936" cy="50109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11277600" cy="838200"/>
          </a:xfrm>
        </p:spPr>
        <p:txBody>
          <a:bodyPr/>
          <a:lstStyle>
            <a:lvl1pPr>
              <a:defRPr>
                <a:ln w="9000" cmpd="sng">
                  <a:solidFill>
                    <a:schemeClr val="bg2">
                      <a:lumMod val="2500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6000" y="767567"/>
            <a:ext cx="1016000" cy="228600"/>
          </a:xfrm>
        </p:spPr>
        <p:txBody>
          <a:bodyPr/>
          <a:lstStyle>
            <a:lvl1pPr algn="ctr">
              <a:defRPr sz="1050" b="1" cap="none" spc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" y="6596148"/>
            <a:ext cx="7823200" cy="228600"/>
          </a:xfrm>
        </p:spPr>
        <p:txBody>
          <a:bodyPr/>
          <a:lstStyle>
            <a:lvl1pPr algn="l">
              <a:defRPr sz="1200" b="0" i="1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>
                <a:solidFill>
                  <a:prstClr val="black"/>
                </a:solidFill>
              </a:rPr>
              <a:t> 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91E6D3C-B0C1-188A-854B-699380095E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8E678C1-BDE9-5901-6123-938493B9A1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CCDDEA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CCDDEA"/>
                </a:solidFill>
              </a:rPr>
              <a:t>Nagesh B Lakshminarayana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4800" y="152400"/>
            <a:ext cx="11277600" cy="8382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4800" y="1143000"/>
            <a:ext cx="11582400" cy="51816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133600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972800" y="685800"/>
            <a:ext cx="1219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>
                <a:solidFill>
                  <a:prstClr val="black"/>
                </a:solidFill>
              </a:rPr>
              <a:t>a</a:t>
            </a:r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78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99" r:id="rId12"/>
    <p:sldLayoutId id="2147483705" r:id="rId13"/>
    <p:sldLayoutId id="2147483710" r:id="rId14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200" b="1" kern="1200" cap="none" spc="0">
          <a:ln w="9000" cmpd="sng">
            <a:solidFill>
              <a:schemeClr val="bg2">
                <a:lumMod val="25000"/>
              </a:schemeClr>
            </a:solidFill>
            <a:prstDash val="solid"/>
          </a:ln>
          <a:solidFill>
            <a:schemeClr val="bg2">
              <a:lumMod val="25000"/>
            </a:schemeClr>
          </a:solidFill>
          <a:effectLst>
            <a:reflection blurRad="12700" stA="28000" endPos="45000" dist="1000" dir="5400000" sy="-100000" algn="bl" rotWithShape="0"/>
          </a:effectLst>
          <a:latin typeface="Tahoma" pitchFamily="34" charset="0"/>
          <a:ea typeface="Tahoma" pitchFamily="34" charset="0"/>
          <a:cs typeface="Tahoma" pitchFamily="34" charset="0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100000"/>
        <a:buFont typeface="Tahoma" pitchFamily="34" charset="0"/>
        <a:buChar char="|"/>
        <a:defRPr kumimoji="0" sz="2800" kern="1200">
          <a:solidFill>
            <a:schemeClr val="tx1"/>
          </a:solidFill>
          <a:latin typeface="Tahoma" pitchFamily="34" charset="0"/>
          <a:ea typeface="Tahoma" pitchFamily="34" charset="0"/>
          <a:cs typeface="Tahoma" pitchFamily="34" charset="0"/>
        </a:defRPr>
      </a:lvl1pPr>
      <a:lvl2pPr marL="548640" indent="-274320" algn="l" rtl="0" eaLnBrk="1" latinLnBrk="0" hangingPunct="1">
        <a:spcBef>
          <a:spcPts val="500"/>
        </a:spcBef>
        <a:buClr>
          <a:schemeClr val="accent4"/>
        </a:buClr>
        <a:buSzPct val="76000"/>
        <a:buFont typeface="Wingdings 3" pitchFamily="18" charset="2"/>
        <a:buChar char=""/>
        <a:defRPr kumimoji="0" sz="2400" kern="1200">
          <a:solidFill>
            <a:schemeClr val="tx2"/>
          </a:solidFill>
          <a:latin typeface="Tahoma" pitchFamily="34" charset="0"/>
          <a:ea typeface="Tahoma" pitchFamily="34" charset="0"/>
          <a:cs typeface="Tahoma" pitchFamily="34" charset="0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Tahoma" pitchFamily="34" charset="0"/>
          <a:ea typeface="Tahoma" pitchFamily="34" charset="0"/>
          <a:cs typeface="Tahoma" pitchFamily="34" charset="0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Tahoma" pitchFamily="34" charset="0"/>
          <a:ea typeface="Tahoma" pitchFamily="34" charset="0"/>
          <a:cs typeface="Tahoma" pitchFamily="34" charset="0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Tahoma" pitchFamily="34" charset="0"/>
          <a:ea typeface="Tahoma" pitchFamily="34" charset="0"/>
          <a:cs typeface="Tahoma" pitchFamily="34" charset="0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>
            <a:extLst>
              <a:ext uri="{FF2B5EF4-FFF2-40B4-BE49-F238E27FC236}">
                <a16:creationId xmlns:a16="http://schemas.microsoft.com/office/drawing/2014/main" xmlns="" id="{F1C02D89-CEE4-4DC4-9114-06568D779F0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9600" y="152400"/>
            <a:ext cx="109728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Text Placeholder 12">
            <a:extLst>
              <a:ext uri="{FF2B5EF4-FFF2-40B4-BE49-F238E27FC236}">
                <a16:creationId xmlns:a16="http://schemas.microsoft.com/office/drawing/2014/main" xmlns="" id="{D1F5586B-ADBC-4C8F-9B47-23FA098FC6E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609600" y="1219200"/>
            <a:ext cx="10972800" cy="491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xmlns="" id="{874E7753-C329-4D80-BBD7-8DF994D2F0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534401" y="6356351"/>
            <a:ext cx="3052233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2"/>
                </a:solidFill>
                <a:ea typeface="SimSun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E41B5D4-3992-4FBB-8E4A-576F4E2C5A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5033" y="6356351"/>
            <a:ext cx="467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ea typeface="SimSun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xmlns="" id="{7C7EF331-C781-402D-8709-4B09849BC2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7033" y="6356351"/>
            <a:ext cx="2641600" cy="365125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defRPr kumimoji="0" sz="1400" noProof="1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62A1790-D7E2-4FDE-A940-6434348B1D3E}" type="slidenum">
              <a:rPr lang="en-US"/>
              <a:pPr/>
              <a:t>‹#›</a:t>
            </a:fld>
            <a:endParaRPr lang="en-US">
              <a:cs typeface="Malgun Gothic" panose="020B0503020000020004" pitchFamily="34" charset="-127"/>
            </a:endParaRPr>
          </a:p>
        </p:txBody>
      </p:sp>
      <p:sp>
        <p:nvSpPr>
          <p:cNvPr id="1031" name="Straight Connector 27">
            <a:extLst>
              <a:ext uri="{FF2B5EF4-FFF2-40B4-BE49-F238E27FC236}">
                <a16:creationId xmlns:a16="http://schemas.microsoft.com/office/drawing/2014/main" xmlns="" id="{D945CE59-6148-4983-95BE-A8AC5E013594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1032" name="Straight Connector 28">
            <a:extLst>
              <a:ext uri="{FF2B5EF4-FFF2-40B4-BE49-F238E27FC236}">
                <a16:creationId xmlns:a16="http://schemas.microsoft.com/office/drawing/2014/main" xmlns="" id="{4B598F2C-5379-44E2-8EEB-F929FC2A5186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DE70FCA7-7AB9-4BCB-9E4F-056E4D562F59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2149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돋움" panose="020B0600000101010101" pitchFamily="34" charset="-127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9pPr>
    </p:titleStyle>
    <p:bodyStyle>
      <a:lvl1pPr marL="274638" indent="-274638" algn="l" rtl="0" fontAlgn="base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panose="05040102010807070707" pitchFamily="18" charset="2"/>
        <a:buChar char=""/>
        <a:defRPr sz="2600" kern="1200">
          <a:solidFill>
            <a:schemeClr val="tx1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1pPr>
      <a:lvl2pPr marL="549275" indent="-274638" algn="l" rtl="0" fontAlgn="base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panose="05040102010807070707" pitchFamily="18" charset="2"/>
        <a:buChar char=""/>
        <a:defRPr sz="2300" kern="1200">
          <a:solidFill>
            <a:schemeClr val="tx2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2pPr>
      <a:lvl3pPr marL="822325" indent="-228600" algn="l" rtl="0" fontAlgn="base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panose="05040102010807070707" pitchFamily="18" charset="2"/>
        <a:buChar char=""/>
        <a:defRPr sz="2000" kern="1200">
          <a:solidFill>
            <a:schemeClr val="tx1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3pPr>
      <a:lvl4pPr marL="1096963" indent="-228600" algn="l" rtl="0" fontAlgn="base">
        <a:spcBef>
          <a:spcPts val="400"/>
        </a:spcBef>
        <a:spcAft>
          <a:spcPct val="0"/>
        </a:spcAft>
        <a:buClr>
          <a:srgbClr val="E0A208"/>
        </a:buClr>
        <a:buSzPct val="70000"/>
        <a:buFont typeface="Wingdings" panose="05000000000000000000" pitchFamily="2" charset="2"/>
        <a:buChar char=""/>
        <a:defRPr kern="1200">
          <a:solidFill>
            <a:schemeClr val="tx1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4pPr>
      <a:lvl5pPr marL="1371600" indent="-228600" algn="l" rtl="0" fontAlgn="base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"/>
        <a:defRPr sz="1600" kern="1200">
          <a:solidFill>
            <a:schemeClr val="tx1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 panose="05040102010807070707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 panose="05040102010807070707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 panose="05040102010807070707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 panose="05040102010807070707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pbop/CuPBoP" TargetMode="External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2.png"/><Relationship Id="rId5" Type="http://schemas.openxmlformats.org/officeDocument/2006/relationships/image" Target="../media/image4.png"/><Relationship Id="rId4" Type="http://schemas.openxmlformats.org/officeDocument/2006/relationships/hyperlink" Target="https://arxiv.org/abs/2206.07896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50E4F1-A57B-14D8-C10F-FCE7FA15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Vortex remote access sign-up for tutorial assignments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512" y="1143000"/>
            <a:ext cx="5092976" cy="509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62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2D4D738-757E-C936-DA33-9C2C72CE3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A76C5-F28D-4DDC-A6ED-4B440AF31B4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78228C4-AFB2-2155-6114-09963C7447F9}"/>
              </a:ext>
            </a:extLst>
          </p:cNvPr>
          <p:cNvSpPr txBox="1"/>
          <p:nvPr/>
        </p:nvSpPr>
        <p:spPr>
          <a:xfrm>
            <a:off x="1846730" y="3044279"/>
            <a:ext cx="726859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Calibri"/>
                <a:ea typeface="Malgun Gothic"/>
              </a:rPr>
              <a:t>CuPBoP</a:t>
            </a:r>
            <a:r>
              <a:rPr lang="en-US" sz="4400" b="1" dirty="0">
                <a:solidFill>
                  <a:schemeClr val="bg1"/>
                </a:solidFill>
                <a:latin typeface="Calibri"/>
                <a:ea typeface="Malgun Gothic"/>
              </a:rPr>
              <a:t> Framework</a:t>
            </a:r>
          </a:p>
        </p:txBody>
      </p:sp>
    </p:spTree>
    <p:extLst>
      <p:ext uri="{BB962C8B-B14F-4D97-AF65-F5344CB8AC3E}">
        <p14:creationId xmlns:p14="http://schemas.microsoft.com/office/powerpoint/2010/main" val="786439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CuPBoP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xmlns="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CUDA program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xmlns="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CD6541D-BB2E-2A4A-642D-9A0E587D09A4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CuPBoP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Malgun Gothic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Transformations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xmlns="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xmlns="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xmlns="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xmlns="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xmlns="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Translated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xmlns="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xmlns="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Vortex Kernel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Library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08017600-89C9-0719-2A53-C9857B4E3EF8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Backend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Compilation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algun Gothic" panose="020B0503020000020004" pitchFamily="34" charset="-127"/>
              <a:cs typeface="+mn-cs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xmlns="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xmlns="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xmlns="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xmlns="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xmlns="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xmlns="" id="{C0C3847E-873E-4FDC-B0B2-7919E3898C10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Link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Process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algun Gothic" panose="020B0503020000020004" pitchFamily="34" charset="-127"/>
              <a:cs typeface="+mn-cs"/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xmlns="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Picture 120">
            <a:extLst>
              <a:ext uri="{FF2B5EF4-FFF2-40B4-BE49-F238E27FC236}">
                <a16:creationId xmlns:a16="http://schemas.microsoft.com/office/drawing/2014/main" xmlns="" id="{CB2E237E-7535-D947-920A-48176AA6E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16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xmlns="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xmlns="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Front-end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xmlns="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xmlns="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xmlns="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xmlns="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xmlns="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xmlns="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xmlns="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xmlns="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xmlns="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xmlns="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xmlns="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xmlns="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xmlns="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4BB71B8-E386-6937-A963-FE1FEB57B56D}"/>
              </a:ext>
            </a:extLst>
          </p:cNvPr>
          <p:cNvSpPr/>
          <p:nvPr/>
        </p:nvSpPr>
        <p:spPr>
          <a:xfrm>
            <a:off x="4582509" y="1229710"/>
            <a:ext cx="6915807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083DBA10-39C9-CB59-A999-8C58356B64C0}"/>
              </a:ext>
            </a:extLst>
          </p:cNvPr>
          <p:cNvSpPr/>
          <p:nvPr/>
        </p:nvSpPr>
        <p:spPr>
          <a:xfrm>
            <a:off x="1764130" y="5072173"/>
            <a:ext cx="365125" cy="365125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47497C34-4ED3-EB31-6A82-EF4389A9C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05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xmlns="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xmlns="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xmlns="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xmlns="" id="{B7ED51E4-B223-B295-9D43-D13574CCDEB0}"/>
              </a:ext>
            </a:extLst>
          </p:cNvPr>
          <p:cNvSpPr/>
          <p:nvPr/>
        </p:nvSpPr>
        <p:spPr>
          <a:xfrm>
            <a:off x="4859515" y="3299379"/>
            <a:ext cx="1846674" cy="1552879"/>
          </a:xfrm>
          <a:prstGeom prst="roundRect">
            <a:avLst>
              <a:gd name="adj" fmla="val 9920"/>
            </a:avLst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xmlns="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xmlns="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xmlns="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 NVVM IR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xmlns="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xmlns="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xmlns="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706189" y="2535684"/>
            <a:ext cx="2511744" cy="15401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xmlns="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xmlns="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xmlns="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4BB71B8-E386-6937-A963-FE1FEB57B56D}"/>
              </a:ext>
            </a:extLst>
          </p:cNvPr>
          <p:cNvSpPr/>
          <p:nvPr/>
        </p:nvSpPr>
        <p:spPr>
          <a:xfrm>
            <a:off x="6716110" y="1229710"/>
            <a:ext cx="4782206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B0A9613-5BB5-8710-F319-4B7964F1CFEF}"/>
              </a:ext>
            </a:extLst>
          </p:cNvPr>
          <p:cNvSpPr/>
          <p:nvPr/>
        </p:nvSpPr>
        <p:spPr>
          <a:xfrm>
            <a:off x="743093" y="1204465"/>
            <a:ext cx="2086247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D803D8E-69AA-390B-F33B-7ADFD91DF4AC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prstClr val="black"/>
                </a:solidFill>
                <a:latin typeface="Calibri"/>
                <a:ea typeface="Malgun Gothic"/>
              </a:rPr>
              <a:t>CuPBoP</a:t>
            </a:r>
            <a:endParaRPr lang="en-US" b="1" dirty="0">
              <a:solidFill>
                <a:prstClr val="black"/>
              </a:solidFill>
              <a:latin typeface="Calibri"/>
              <a:ea typeface="Malgun Gothic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Transformations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2A3E223F-6792-EE81-9277-4135C68DF400}"/>
              </a:ext>
            </a:extLst>
          </p:cNvPr>
          <p:cNvSpPr/>
          <p:nvPr/>
        </p:nvSpPr>
        <p:spPr>
          <a:xfrm>
            <a:off x="3671783" y="5038323"/>
            <a:ext cx="365125" cy="365125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EF19C0B1-1325-9954-F6E5-43514C3C81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20" name="Rectangle: Rounded Corners 17">
            <a:extLst>
              <a:ext uri="{FF2B5EF4-FFF2-40B4-BE49-F238E27FC236}">
                <a16:creationId xmlns:a16="http://schemas.microsoft.com/office/drawing/2014/main" xmlns="" id="{062F540A-BE0F-7640-96F5-2889A72AD704}"/>
              </a:ext>
            </a:extLst>
          </p:cNvPr>
          <p:cNvSpPr/>
          <p:nvPr/>
        </p:nvSpPr>
        <p:spPr>
          <a:xfrm>
            <a:off x="4909523" y="3785602"/>
            <a:ext cx="1738714" cy="962244"/>
          </a:xfrm>
          <a:prstGeom prst="roundRect">
            <a:avLst>
              <a:gd name="adj" fmla="val 18214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tIns="0" rIns="0" bIns="91440" rtlCol="0" anchor="b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i="0" dirty="0" err="1">
                <a:solidFill>
                  <a:srgbClr val="24292F"/>
                </a:solidFill>
                <a:effectLst/>
                <a:latin typeface="+mj-lt"/>
              </a:rPr>
              <a:t>vx_spawn_threads</a:t>
            </a:r>
            <a:r>
              <a:rPr lang="en-US" sz="1400" b="1" i="0" dirty="0">
                <a:solidFill>
                  <a:srgbClr val="24292F"/>
                </a:solidFill>
                <a:effectLst/>
                <a:latin typeface="+mj-lt"/>
              </a:rPr>
              <a:t> </a:t>
            </a:r>
            <a:r>
              <a:rPr lang="en-US" sz="1400" b="1" dirty="0">
                <a:solidFill>
                  <a:srgbClr val="24292F"/>
                </a:solidFill>
                <a:latin typeface="+mj-lt"/>
                <a:ea typeface="맑은 고딕"/>
                <a:cs typeface="Calibri"/>
              </a:rPr>
              <a:t>(…)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xmlns="" id="{217D5986-7BBB-3B0E-8E9A-6533C380D7D4}"/>
              </a:ext>
            </a:extLst>
          </p:cNvPr>
          <p:cNvSpPr/>
          <p:nvPr/>
        </p:nvSpPr>
        <p:spPr>
          <a:xfrm>
            <a:off x="4908682" y="3739066"/>
            <a:ext cx="1746808" cy="386995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80" b="1" dirty="0">
                <a:solidFill>
                  <a:schemeClr val="bg1"/>
                </a:solidFill>
                <a:latin typeface="Calibri"/>
                <a:ea typeface="맑은 고딕"/>
              </a:rPr>
              <a:t>Vortex Kernel Library</a:t>
            </a:r>
          </a:p>
        </p:txBody>
      </p:sp>
    </p:spTree>
    <p:extLst>
      <p:ext uri="{BB962C8B-B14F-4D97-AF65-F5344CB8AC3E}">
        <p14:creationId xmlns:p14="http://schemas.microsoft.com/office/powerpoint/2010/main" val="930364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xmlns="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xmlns="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xmlns="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xmlns="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xmlns="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xmlns="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xmlns="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xmlns="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xmlns="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xmlns="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xmlns="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xmlns="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xmlns="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xmlns="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4BB71B8-E386-6937-A963-FE1FEB57B56D}"/>
              </a:ext>
            </a:extLst>
          </p:cNvPr>
          <p:cNvSpPr/>
          <p:nvPr/>
        </p:nvSpPr>
        <p:spPr>
          <a:xfrm>
            <a:off x="8625612" y="1229710"/>
            <a:ext cx="2872703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B0A9613-5BB5-8710-F319-4B7964F1CFEF}"/>
              </a:ext>
            </a:extLst>
          </p:cNvPr>
          <p:cNvSpPr/>
          <p:nvPr/>
        </p:nvSpPr>
        <p:spPr>
          <a:xfrm>
            <a:off x="743093" y="1204465"/>
            <a:ext cx="4151775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AABFE0F-89DB-CF21-5065-EEF0441AC9D9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Backend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AAD7370A-5379-7A26-DC2C-1D58446B45A0}"/>
              </a:ext>
            </a:extLst>
          </p:cNvPr>
          <p:cNvSpPr/>
          <p:nvPr/>
        </p:nvSpPr>
        <p:spPr>
          <a:xfrm>
            <a:off x="5829374" y="5068900"/>
            <a:ext cx="365125" cy="365125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C3D42E28-9A7E-D540-B169-236B8DF2A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565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xmlns="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xmlns="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xmlns="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xmlns="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xmlns="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xmlns="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xmlns="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xmlns="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xmlns="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xmlns="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xmlns="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xmlns="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xmlns="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xmlns="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B0A9613-5BB5-8710-F319-4B7964F1CFEF}"/>
              </a:ext>
            </a:extLst>
          </p:cNvPr>
          <p:cNvSpPr/>
          <p:nvPr/>
        </p:nvSpPr>
        <p:spPr>
          <a:xfrm>
            <a:off x="743093" y="1204465"/>
            <a:ext cx="6289999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F86852F-A8AB-303B-141A-7496E3FB7564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Link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Process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4AADA86E-4A64-7CA0-8F44-BFDDC2BED0D2}"/>
              </a:ext>
            </a:extLst>
          </p:cNvPr>
          <p:cNvSpPr/>
          <p:nvPr/>
        </p:nvSpPr>
        <p:spPr>
          <a:xfrm>
            <a:off x="7910501" y="5048992"/>
            <a:ext cx="365125" cy="365125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E295A5A9-9F40-AADE-7E81-114221DD0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777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xmlns="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xmlns="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Front-end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CD6541D-BB2E-2A4A-642D-9A0E587D09A4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prstClr val="black"/>
                </a:solidFill>
                <a:latin typeface="Calibri"/>
                <a:ea typeface="Malgun Gothic"/>
              </a:rPr>
              <a:t>CuPBoP</a:t>
            </a:r>
            <a:endParaRPr lang="en-US" b="1" dirty="0">
              <a:solidFill>
                <a:prstClr val="black"/>
              </a:solidFill>
              <a:latin typeface="Calibri"/>
              <a:ea typeface="Malgun Gothic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Transformations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xmlns="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xmlns="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xmlns="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xmlns="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xmlns="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xmlns="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xmlns="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08017600-89C9-0719-2A53-C9857B4E3EF8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Backend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xmlns="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xmlns="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xmlns="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xmlns="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xmlns="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xmlns="" id="{C0C3847E-873E-4FDC-B0B2-7919E3898C10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Link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Process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xmlns="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Picture 120">
            <a:extLst>
              <a:ext uri="{FF2B5EF4-FFF2-40B4-BE49-F238E27FC236}">
                <a16:creationId xmlns:a16="http://schemas.microsoft.com/office/drawing/2014/main" xmlns="" id="{CB2E237E-7535-D947-920A-48176AA6E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xmlns="" id="{BB2AECDE-8427-D5D8-56EA-36509D5A75A3}"/>
              </a:ext>
            </a:extLst>
          </p:cNvPr>
          <p:cNvSpPr/>
          <p:nvPr/>
        </p:nvSpPr>
        <p:spPr>
          <a:xfrm>
            <a:off x="9066727" y="3219718"/>
            <a:ext cx="2208833" cy="1299919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76B15951-4D67-221B-F089-12900C0EDA22}"/>
              </a:ext>
            </a:extLst>
          </p:cNvPr>
          <p:cNvSpPr/>
          <p:nvPr/>
        </p:nvSpPr>
        <p:spPr>
          <a:xfrm>
            <a:off x="3885128" y="5235671"/>
            <a:ext cx="1745888" cy="960366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429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xmlns="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xmlns="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Front-end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CD6541D-BB2E-2A4A-642D-9A0E587D09A4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prstClr val="black"/>
                </a:solidFill>
                <a:latin typeface="Calibri"/>
                <a:ea typeface="Malgun Gothic"/>
              </a:rPr>
              <a:t>CuPBoP</a:t>
            </a:r>
            <a:endParaRPr lang="en-US" b="1" dirty="0">
              <a:solidFill>
                <a:prstClr val="black"/>
              </a:solidFill>
              <a:latin typeface="Calibri"/>
              <a:ea typeface="Malgun Gothic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Transformations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xmlns="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xmlns="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xmlns="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xmlns="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xmlns="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xmlns="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xmlns="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08017600-89C9-0719-2A53-C9857B4E3EF8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Backend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xmlns="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xmlns="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xmlns="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xmlns="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xmlns="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xmlns="" id="{C0C3847E-873E-4FDC-B0B2-7919E3898C10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Link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Process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xmlns="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Picture 120">
            <a:extLst>
              <a:ext uri="{FF2B5EF4-FFF2-40B4-BE49-F238E27FC236}">
                <a16:creationId xmlns:a16="http://schemas.microsoft.com/office/drawing/2014/main" xmlns="" id="{CB2E237E-7535-D947-920A-48176AA6E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xmlns="" id="{BB2AECDE-8427-D5D8-56EA-36509D5A75A3}"/>
              </a:ext>
            </a:extLst>
          </p:cNvPr>
          <p:cNvSpPr/>
          <p:nvPr/>
        </p:nvSpPr>
        <p:spPr>
          <a:xfrm>
            <a:off x="9066727" y="3219718"/>
            <a:ext cx="2208833" cy="1299919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D8EBD76-41E0-4988-724F-BC98846F763F}"/>
              </a:ext>
            </a:extLst>
          </p:cNvPr>
          <p:cNvSpPr txBox="1"/>
          <p:nvPr/>
        </p:nvSpPr>
        <p:spPr>
          <a:xfrm>
            <a:off x="7541578" y="5110271"/>
            <a:ext cx="4592506" cy="954107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5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prstClr val="black"/>
                </a:solidFill>
                <a:latin typeface="Calibri"/>
                <a:ea typeface="Malgun Gothic"/>
              </a:rPr>
              <a:t>Implement CUDA APIs for non-NVIDIA devices</a:t>
            </a:r>
            <a:endParaRPr lang="en-US" sz="2800" b="1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xmlns="" id="{2C76E2BE-E32D-BF18-6E73-AD51E3C9D202}"/>
              </a:ext>
            </a:extLst>
          </p:cNvPr>
          <p:cNvCxnSpPr>
            <a:stCxn id="122" idx="2"/>
          </p:cNvCxnSpPr>
          <p:nvPr/>
        </p:nvCxnSpPr>
        <p:spPr>
          <a:xfrm flipH="1">
            <a:off x="10166104" y="4519637"/>
            <a:ext cx="5040" cy="5969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333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Case study: CUDA Runtime Functions</a:t>
            </a:r>
          </a:p>
        </p:txBody>
      </p:sp>
      <p:pic>
        <p:nvPicPr>
          <p:cNvPr id="11" name="Picture 11" descr="Text&#10;&#10;Description automatically generated">
            <a:extLst>
              <a:ext uri="{FF2B5EF4-FFF2-40B4-BE49-F238E27FC236}">
                <a16:creationId xmlns:a16="http://schemas.microsoft.com/office/drawing/2014/main" xmlns="" id="{3E45862F-507D-993F-5079-A2A6DB80FA2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2275732" y="1259298"/>
            <a:ext cx="4758396" cy="4760049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E94DF9E-14BA-6803-8AE6-12E83A48D8C8}"/>
              </a:ext>
            </a:extLst>
          </p:cNvPr>
          <p:cNvSpPr/>
          <p:nvPr/>
        </p:nvSpPr>
        <p:spPr>
          <a:xfrm>
            <a:off x="2811592" y="1142193"/>
            <a:ext cx="3360338" cy="888551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F9432805-A631-B18C-82AF-65FFF6317832}"/>
              </a:ext>
            </a:extLst>
          </p:cNvPr>
          <p:cNvSpPr/>
          <p:nvPr/>
        </p:nvSpPr>
        <p:spPr>
          <a:xfrm>
            <a:off x="2904487" y="3145470"/>
            <a:ext cx="3982323" cy="630062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D6DEC053-8992-FFA8-9B0B-BC5FFFA39244}"/>
              </a:ext>
            </a:extLst>
          </p:cNvPr>
          <p:cNvSpPr txBox="1"/>
          <p:nvPr/>
        </p:nvSpPr>
        <p:spPr>
          <a:xfrm>
            <a:off x="7793157" y="2983447"/>
            <a:ext cx="393520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Calibri"/>
                <a:ea typeface="Malgun Gothic"/>
              </a:rPr>
              <a:t>How should we handle CUDA Runtime functions?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7A813153-4667-F0E9-F142-BB6304C6829E}"/>
              </a:ext>
            </a:extLst>
          </p:cNvPr>
          <p:cNvSpPr/>
          <p:nvPr/>
        </p:nvSpPr>
        <p:spPr>
          <a:xfrm>
            <a:off x="2904486" y="5128554"/>
            <a:ext cx="4046944" cy="912782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6F488DC-E71F-F8A3-A4FA-C68726EB8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9" name="Left Brace 8">
            <a:extLst>
              <a:ext uri="{FF2B5EF4-FFF2-40B4-BE49-F238E27FC236}">
                <a16:creationId xmlns:a16="http://schemas.microsoft.com/office/drawing/2014/main" xmlns="" id="{14A08E0D-0DCB-0940-4A0E-475CAC9F5FBF}"/>
              </a:ext>
            </a:extLst>
          </p:cNvPr>
          <p:cNvSpPr/>
          <p:nvPr/>
        </p:nvSpPr>
        <p:spPr>
          <a:xfrm flipH="1">
            <a:off x="7034128" y="1455313"/>
            <a:ext cx="461376" cy="4143389"/>
          </a:xfrm>
          <a:prstGeom prst="lef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71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Runtime </a:t>
            </a:r>
            <a:r>
              <a:rPr lang="en-US" sz="24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(CUDA API Implementation)</a:t>
            </a:r>
          </a:p>
        </p:txBody>
      </p:sp>
      <p:pic>
        <p:nvPicPr>
          <p:cNvPr id="10" name="Picture 16" descr="A picture containing diagram&#10;&#10;Description automatically generated">
            <a:extLst>
              <a:ext uri="{FF2B5EF4-FFF2-40B4-BE49-F238E27FC236}">
                <a16:creationId xmlns:a16="http://schemas.microsoft.com/office/drawing/2014/main" xmlns="" id="{6AF7DB7C-33E5-E9D4-6F0B-3950E092323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2005616" y="1143000"/>
            <a:ext cx="6213271" cy="290314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7559608-74EB-F633-43C1-1779B9BB6A71}"/>
              </a:ext>
            </a:extLst>
          </p:cNvPr>
          <p:cNvSpPr txBox="1"/>
          <p:nvPr/>
        </p:nvSpPr>
        <p:spPr>
          <a:xfrm>
            <a:off x="1642348" y="4345582"/>
            <a:ext cx="9705206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By changing the link path, </a:t>
            </a:r>
            <a:r>
              <a:rPr lang="en-US" sz="2400" dirty="0">
                <a:solidFill>
                  <a:prstClr val="black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</a:b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CUDA code can be executed on Vortex without modifications.</a:t>
            </a:r>
          </a:p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To support a new CUDA API, </a:t>
            </a:r>
            <a:r>
              <a:rPr lang="en-US" sz="2400" dirty="0">
                <a:solidFill>
                  <a:prstClr val="black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</a:b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 developers only need to implement the new API in the library.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3541215B-BC8E-7C55-D416-EA8AFB795257}"/>
              </a:ext>
            </a:extLst>
          </p:cNvPr>
          <p:cNvCxnSpPr>
            <a:cxnSpLocks/>
          </p:cNvCxnSpPr>
          <p:nvPr/>
        </p:nvCxnSpPr>
        <p:spPr>
          <a:xfrm>
            <a:off x="8085254" y="3291289"/>
            <a:ext cx="882281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442E5AB-8D1E-99AF-CD8E-77C9486E99B4}"/>
              </a:ext>
            </a:extLst>
          </p:cNvPr>
          <p:cNvSpPr txBox="1"/>
          <p:nvPr/>
        </p:nvSpPr>
        <p:spPr>
          <a:xfrm>
            <a:off x="8967536" y="2964508"/>
            <a:ext cx="1975284" cy="923330"/>
          </a:xfrm>
          <a:prstGeom prst="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+mj-lt"/>
              </a:rPr>
              <a:t>…</a:t>
            </a:r>
          </a:p>
          <a:p>
            <a:r>
              <a:rPr lang="en-US" b="1" i="0" dirty="0" err="1">
                <a:effectLst/>
                <a:latin typeface="+mj-lt"/>
              </a:rPr>
              <a:t>vx_mem_alloc</a:t>
            </a:r>
            <a:r>
              <a:rPr lang="en-US" b="0" i="0" dirty="0">
                <a:effectLst/>
                <a:latin typeface="+mj-lt"/>
              </a:rPr>
              <a:t>(…)</a:t>
            </a:r>
          </a:p>
          <a:p>
            <a:r>
              <a:rPr lang="en-US" dirty="0">
                <a:latin typeface="+mj-lt"/>
              </a:rPr>
              <a:t>…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E40B958-69AA-A349-99BD-C254B3A17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BBC39030-6B19-A54D-BF5A-CEBF331CF4FE}"/>
              </a:ext>
            </a:extLst>
          </p:cNvPr>
          <p:cNvCxnSpPr>
            <a:cxnSpLocks/>
          </p:cNvCxnSpPr>
          <p:nvPr/>
        </p:nvCxnSpPr>
        <p:spPr>
          <a:xfrm flipV="1">
            <a:off x="4407108" y="3787726"/>
            <a:ext cx="959371" cy="557856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ysDot"/>
            <a:tailEnd type="triangle"/>
          </a:ln>
          <a:effectLst>
            <a:outerShdw blurRad="38100" dist="25400" dir="5400000" rotWithShape="0">
              <a:srgbClr val="000000">
                <a:alpha val="40000"/>
              </a:srgbClr>
            </a:outerShdw>
          </a:effectLst>
        </p:spPr>
      </p:cxnSp>
      <p:sp>
        <p:nvSpPr>
          <p:cNvPr id="21" name="Rectangle: Rounded Corners 9">
            <a:extLst>
              <a:ext uri="{FF2B5EF4-FFF2-40B4-BE49-F238E27FC236}">
                <a16:creationId xmlns:a16="http://schemas.microsoft.com/office/drawing/2014/main" xmlns="" id="{03B6B101-3759-F2EF-17F5-94F297F2667C}"/>
              </a:ext>
            </a:extLst>
          </p:cNvPr>
          <p:cNvSpPr/>
          <p:nvPr/>
        </p:nvSpPr>
        <p:spPr>
          <a:xfrm>
            <a:off x="8967534" y="2555116"/>
            <a:ext cx="1975283" cy="453159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</p:spTree>
    <p:extLst>
      <p:ext uri="{BB962C8B-B14F-4D97-AF65-F5344CB8AC3E}">
        <p14:creationId xmlns:p14="http://schemas.microsoft.com/office/powerpoint/2010/main" val="4283608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5513" y="1865868"/>
            <a:ext cx="9979447" cy="1857993"/>
          </a:xfrm>
          <a:solidFill>
            <a:srgbClr val="FFFFFF"/>
          </a:solidFill>
        </p:spPr>
        <p:txBody>
          <a:bodyPr vert="horz" lIns="91440" tIns="45720" rIns="91440" bIns="45720" anchor="t" anchorCtr="0">
            <a:normAutofit fontScale="90000"/>
          </a:bodyPr>
          <a:lstStyle/>
          <a:p>
            <a:pPr algn="l"/>
            <a:r>
              <a:rPr lang="en-US" dirty="0">
                <a:latin typeface="Tahoma"/>
                <a:ea typeface="Tahoma"/>
                <a:cs typeface="Tahoma"/>
              </a:rPr>
              <a:t/>
            </a:r>
            <a:br>
              <a:rPr lang="en-US" dirty="0">
                <a:latin typeface="Tahoma"/>
                <a:ea typeface="Tahoma"/>
                <a:cs typeface="Tahoma"/>
              </a:rPr>
            </a:br>
            <a:r>
              <a:rPr lang="en-US" sz="5400" dirty="0" err="1">
                <a:ea typeface="+mj-lt"/>
                <a:cs typeface="+mj-lt"/>
              </a:rPr>
              <a:t>CuPBoP</a:t>
            </a:r>
            <a:r>
              <a:rPr lang="en-US" sz="5400" dirty="0">
                <a:ea typeface="+mj-lt"/>
                <a:cs typeface="+mj-lt"/>
              </a:rPr>
              <a:t>: </a:t>
            </a:r>
            <a:br>
              <a:rPr lang="en-US" sz="5400" dirty="0">
                <a:ea typeface="+mj-lt"/>
                <a:cs typeface="+mj-lt"/>
              </a:rPr>
            </a:br>
            <a:r>
              <a:rPr lang="en-US" sz="3100" dirty="0">
                <a:ea typeface="+mj-lt"/>
                <a:cs typeface="+mj-lt"/>
              </a:rPr>
              <a:t>CUDA for Parallelized and Broad-range Processors</a:t>
            </a:r>
            <a:endParaRPr lang="en-US" sz="5300" dirty="0">
              <a:ln w="9000" cmpd="sng">
                <a:solidFill>
                  <a:prstClr val="black"/>
                </a:solidFill>
                <a:prstDash val="solid"/>
              </a:ln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90704" y="4413942"/>
            <a:ext cx="4005601" cy="914400"/>
          </a:xfrm>
        </p:spPr>
        <p:txBody>
          <a:bodyPr vert="horz" lIns="91440" tIns="45720" rIns="91440" bIns="45720" anchor="t"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Chihyo(Mark) Ahn</a:t>
            </a:r>
          </a:p>
        </p:txBody>
      </p:sp>
    </p:spTree>
    <p:extLst>
      <p:ext uri="{BB962C8B-B14F-4D97-AF65-F5344CB8AC3E}">
        <p14:creationId xmlns:p14="http://schemas.microsoft.com/office/powerpoint/2010/main" val="1932692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Runtime </a:t>
            </a:r>
            <a:r>
              <a:rPr lang="en-US" sz="24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(CUDA Kernel Launching Implementation)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7559608-74EB-F633-43C1-1779B9BB6A71}"/>
              </a:ext>
            </a:extLst>
          </p:cNvPr>
          <p:cNvSpPr txBox="1"/>
          <p:nvPr/>
        </p:nvSpPr>
        <p:spPr>
          <a:xfrm>
            <a:off x="799399" y="5336089"/>
            <a:ext cx="10593202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offloading CUDA kernel on Vortex device and launch it via Vortex APIs </a:t>
            </a:r>
            <a:b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</a:b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by modifying the link path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442E5AB-8D1E-99AF-CD8E-77C9486E99B4}"/>
              </a:ext>
            </a:extLst>
          </p:cNvPr>
          <p:cNvSpPr txBox="1"/>
          <p:nvPr/>
        </p:nvSpPr>
        <p:spPr>
          <a:xfrm>
            <a:off x="6825524" y="2088221"/>
            <a:ext cx="4870242" cy="2862322"/>
          </a:xfrm>
          <a:prstGeom prst="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i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cudaLaunchKernel_vortex</a:t>
            </a: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(…) {</a:t>
            </a:r>
          </a:p>
          <a:p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  <a:b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i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vx_upload_kernel_file</a:t>
            </a: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(…);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i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vx_upload_bytes</a:t>
            </a: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(…); </a:t>
            </a:r>
            <a:r>
              <a:rPr lang="en-US" i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upload </a:t>
            </a:r>
            <a:r>
              <a:rPr lang="en-US" i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endParaRPr lang="en-US" i="0" dirty="0">
              <a:solidFill>
                <a:schemeClr val="accent4">
                  <a:lumMod val="75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i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vx_start</a:t>
            </a: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(…);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spawn vortex task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vx_ready_wait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(…);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sync for task finish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E40B958-69AA-A349-99BD-C254B3A17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21" name="Rectangle: Rounded Corners 9">
            <a:extLst>
              <a:ext uri="{FF2B5EF4-FFF2-40B4-BE49-F238E27FC236}">
                <a16:creationId xmlns:a16="http://schemas.microsoft.com/office/drawing/2014/main" xmlns="" id="{03B6B101-3759-F2EF-17F5-94F297F2667C}"/>
              </a:ext>
            </a:extLst>
          </p:cNvPr>
          <p:cNvSpPr/>
          <p:nvPr/>
        </p:nvSpPr>
        <p:spPr>
          <a:xfrm>
            <a:off x="6825523" y="1635062"/>
            <a:ext cx="3753164" cy="453159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ED6B03-4B3C-C5D0-8A91-3DB10109162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12A0EB9D-E101-7249-14BE-2E6A11EB5985}"/>
              </a:ext>
            </a:extLst>
          </p:cNvPr>
          <p:cNvSpPr/>
          <p:nvPr/>
        </p:nvSpPr>
        <p:spPr>
          <a:xfrm>
            <a:off x="536914" y="4546817"/>
            <a:ext cx="2505552" cy="5578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err="1">
                <a:solidFill>
                  <a:schemeClr val="tx1"/>
                </a:solidFill>
                <a:effectLst/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cudaLaunchKernel</a:t>
            </a:r>
            <a:r>
              <a:rPr lang="en-US" sz="160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(…)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CF172BD1-C696-064D-C75A-7A9453E89757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042466" y="4825745"/>
            <a:ext cx="3783057" cy="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CB43341-DA53-71C6-1DE6-9C9AD1FD3E29}"/>
              </a:ext>
            </a:extLst>
          </p:cNvPr>
          <p:cNvSpPr/>
          <p:nvPr/>
        </p:nvSpPr>
        <p:spPr>
          <a:xfrm>
            <a:off x="536914" y="3362632"/>
            <a:ext cx="3651628" cy="5899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5A6D796-88C2-FC2C-0B6C-D96394CA0DD6}"/>
              </a:ext>
            </a:extLst>
          </p:cNvPr>
          <p:cNvSpPr/>
          <p:nvPr/>
        </p:nvSpPr>
        <p:spPr>
          <a:xfrm>
            <a:off x="313496" y="1513571"/>
            <a:ext cx="5274504" cy="28008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…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cudaMalloc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(&amp;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d_a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bytes);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cudaMalloc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(&amp;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d_b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bytes);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cudaMalloc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(&amp;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bytes);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…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blockSize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 = 1024;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gridSize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 = (int)cell((float)n/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blockSize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);</a:t>
            </a:r>
          </a:p>
          <a:p>
            <a:endParaRPr lang="en-US" sz="1600" dirty="0">
              <a:solidFill>
                <a:schemeClr val="tx1"/>
              </a:solidFill>
              <a:latin typeface="Consolas" panose="020B0609020204030204" pitchFamily="49" charset="0"/>
              <a:ea typeface="Microsoft YaHei UI" panose="020B0503020204020204" pitchFamily="34" charset="-122"/>
              <a:cs typeface="Consolas" panose="020B0609020204030204" pitchFamily="49" charset="0"/>
            </a:endParaRPr>
          </a:p>
          <a:p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vecAdd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&lt;&lt;&lt;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gridSize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blockSize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&gt;&gt;&gt;</a:t>
            </a:r>
          </a:p>
          <a:p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d_a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d_b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n);</a:t>
            </a:r>
          </a:p>
          <a:p>
            <a:r>
              <a:rPr lang="en-US" sz="16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…</a:t>
            </a:r>
          </a:p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xmlns="" id="{C13C9B01-1365-F973-9307-8F034A98113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789690" y="3952568"/>
            <a:ext cx="0" cy="59424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354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xmlns="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xmlns="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Front-end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CD6541D-BB2E-2A4A-642D-9A0E587D09A4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prstClr val="black"/>
                </a:solidFill>
                <a:latin typeface="Calibri"/>
                <a:ea typeface="Malgun Gothic"/>
              </a:rPr>
              <a:t>CuPBoP</a:t>
            </a:r>
            <a:endParaRPr lang="en-US" b="1" dirty="0">
              <a:solidFill>
                <a:prstClr val="black"/>
              </a:solidFill>
              <a:latin typeface="Calibri"/>
              <a:ea typeface="Malgun Gothic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Transformations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xmlns="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xmlns="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xmlns="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xmlns="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xmlns="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xmlns="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xmlns="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08017600-89C9-0719-2A53-C9857B4E3EF8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Backend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xmlns="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xmlns="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xmlns="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xmlns="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xmlns="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xmlns="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xmlns="" id="{C0C3847E-873E-4FDC-B0B2-7919E3898C10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Link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Process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xmlns="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Picture 120">
            <a:extLst>
              <a:ext uri="{FF2B5EF4-FFF2-40B4-BE49-F238E27FC236}">
                <a16:creationId xmlns:a16="http://schemas.microsoft.com/office/drawing/2014/main" xmlns="" id="{CB2E237E-7535-D947-920A-48176AA6E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xmlns="" id="{BB2AECDE-8427-D5D8-56EA-36509D5A75A3}"/>
              </a:ext>
            </a:extLst>
          </p:cNvPr>
          <p:cNvSpPr/>
          <p:nvPr/>
        </p:nvSpPr>
        <p:spPr>
          <a:xfrm>
            <a:off x="3772479" y="5147565"/>
            <a:ext cx="1946617" cy="1059135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68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compilation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6DCA67F-BA49-2020-0D64-12253A56CCBD}"/>
              </a:ext>
            </a:extLst>
          </p:cNvPr>
          <p:cNvSpPr txBox="1"/>
          <p:nvPr/>
        </p:nvSpPr>
        <p:spPr>
          <a:xfrm>
            <a:off x="342042" y="1445844"/>
            <a:ext cx="1265669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prstClr val="black"/>
                </a:solidFill>
                <a:latin typeface="Calibri"/>
                <a:ea typeface="Malgun Gothic"/>
              </a:rPr>
              <a:t>When the </a:t>
            </a:r>
            <a:r>
              <a:rPr lang="en-US" sz="2800" b="1" dirty="0">
                <a:solidFill>
                  <a:prstClr val="black"/>
                </a:solidFill>
                <a:latin typeface="Calibri"/>
                <a:ea typeface="Malgun Gothic"/>
              </a:rPr>
              <a:t>targeted architecture </a:t>
            </a:r>
            <a:r>
              <a:rPr lang="en-US" sz="2800" dirty="0">
                <a:solidFill>
                  <a:prstClr val="black"/>
                </a:solidFill>
                <a:latin typeface="Calibri"/>
                <a:ea typeface="Malgun Gothic"/>
              </a:rPr>
              <a:t>is significantly </a:t>
            </a:r>
            <a:r>
              <a:rPr lang="en-US" sz="2800" b="1" dirty="0">
                <a:solidFill>
                  <a:prstClr val="black"/>
                </a:solidFill>
                <a:latin typeface="Calibri"/>
                <a:ea typeface="Malgun Gothic"/>
              </a:rPr>
              <a:t>different </a:t>
            </a:r>
            <a:r>
              <a:rPr lang="en-US" sz="2800" dirty="0">
                <a:solidFill>
                  <a:prstClr val="black"/>
                </a:solidFill>
                <a:latin typeface="Calibri"/>
                <a:ea typeface="Malgun Gothic"/>
              </a:rPr>
              <a:t>from</a:t>
            </a:r>
            <a:r>
              <a:rPr lang="en-US" sz="2800" b="1" dirty="0">
                <a:solidFill>
                  <a:prstClr val="black"/>
                </a:solidFill>
                <a:latin typeface="Calibri"/>
                <a:ea typeface="Malgun Gothic"/>
              </a:rPr>
              <a:t> NVIDIA GPU</a:t>
            </a:r>
            <a:r>
              <a:rPr lang="en-US" sz="2800" dirty="0">
                <a:solidFill>
                  <a:prstClr val="black"/>
                </a:solidFill>
                <a:latin typeface="Calibri"/>
                <a:ea typeface="Malgun Gothic"/>
              </a:rPr>
              <a:t>...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30CCE33B-3ED2-2C32-06A7-015152A8BEF1}"/>
              </a:ext>
            </a:extLst>
          </p:cNvPr>
          <p:cNvSpPr txBox="1"/>
          <p:nvPr/>
        </p:nvSpPr>
        <p:spPr>
          <a:xfrm>
            <a:off x="5736236" y="2266851"/>
            <a:ext cx="630086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There are 64K CUDA threads, much less than the number of active threads in Vortex.</a:t>
            </a: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 workload for each thread is too lightweight for each Vortex Thread.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1DA525F5-B163-1262-E162-ACD8C4E1D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pic>
        <p:nvPicPr>
          <p:cNvPr id="12" name="Picture 10" descr="Text&#10;&#10;Description automatically generated">
            <a:extLst>
              <a:ext uri="{FF2B5EF4-FFF2-40B4-BE49-F238E27FC236}">
                <a16:creationId xmlns:a16="http://schemas.microsoft.com/office/drawing/2014/main" xmlns="" id="{0126F354-08A8-AAB2-6BDF-A7C24A169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770697" y="2266851"/>
            <a:ext cx="4668364" cy="158208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F2263300-4E86-E152-3024-6BDD8B826384}"/>
              </a:ext>
            </a:extLst>
          </p:cNvPr>
          <p:cNvCxnSpPr>
            <a:cxnSpLocks/>
          </p:cNvCxnSpPr>
          <p:nvPr/>
        </p:nvCxnSpPr>
        <p:spPr>
          <a:xfrm>
            <a:off x="1358796" y="3551146"/>
            <a:ext cx="279229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971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 CUDA Threads to Vortex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264A8C9-ACC1-5A2A-BEC0-830C8DEA3B4A}"/>
              </a:ext>
            </a:extLst>
          </p:cNvPr>
          <p:cNvSpPr txBox="1"/>
          <p:nvPr/>
        </p:nvSpPr>
        <p:spPr>
          <a:xfrm>
            <a:off x="4043965" y="1583309"/>
            <a:ext cx="7461160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prstClr val="black"/>
                </a:solidFill>
                <a:latin typeface="Calibri"/>
                <a:ea typeface="Malgun Gothic"/>
              </a:rPr>
              <a:t>Step1: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Analyze the </a:t>
            </a:r>
            <a:r>
              <a:rPr lang="en-US" b="1" dirty="0">
                <a:solidFill>
                  <a:prstClr val="black"/>
                </a:solidFill>
                <a:latin typeface="Calibri"/>
                <a:ea typeface="Malgun Gothic"/>
              </a:rPr>
              <a:t>Parallel Region</a:t>
            </a:r>
            <a:r>
              <a:rPr lang="en-US" sz="1100" b="1" dirty="0">
                <a:solidFill>
                  <a:prstClr val="black"/>
                </a:solidFill>
                <a:latin typeface="Calibri"/>
                <a:ea typeface="Malgun Gothic"/>
              </a:rPr>
              <a:t>[1]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(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  <a:cs typeface="Calibri"/>
              </a:rPr>
              <a:t>the regions between barriers that must be executed by all the threads before proceeding to the next region.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C0A8A96-F7EA-10D1-823A-91500724E702}"/>
              </a:ext>
            </a:extLst>
          </p:cNvPr>
          <p:cNvSpPr txBox="1"/>
          <p:nvPr/>
        </p:nvSpPr>
        <p:spPr>
          <a:xfrm>
            <a:off x="282406" y="5901604"/>
            <a:ext cx="1116627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[1] Jääskeläinen, Pekka, et al. "</a:t>
            </a:r>
            <a:r>
              <a:rPr lang="en-US" sz="1200" dirty="0" err="1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pocl</a:t>
            </a: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: A performance-portable OpenCL implementation." </a:t>
            </a:r>
            <a:r>
              <a:rPr lang="en-US" sz="1200" i="1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International Journal of Parallel Programming</a:t>
            </a: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 43.5 (2015): 752-785.</a:t>
            </a:r>
            <a:endParaRPr lang="en-US" sz="1200" dirty="0">
              <a:solidFill>
                <a:prstClr val="black"/>
              </a:solidFill>
              <a:latin typeface="Calibri" panose="020F0502020204030204" pitchFamily="34" charset="0"/>
              <a:ea typeface="Malgun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F43C096-1C46-79C1-6A69-D3DC291AC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2201EA8-C5A5-56F8-BE4C-666740405C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3" descr="Diagram&#10;&#10;Description automatically generated">
            <a:extLst>
              <a:ext uri="{FF2B5EF4-FFF2-40B4-BE49-F238E27FC236}">
                <a16:creationId xmlns:a16="http://schemas.microsoft.com/office/drawing/2014/main" xmlns="" id="{54384CA6-A254-F43F-877A-16F8AED4F2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968" y="4012222"/>
            <a:ext cx="2553360" cy="1743352"/>
          </a:xfrm>
          <a:prstGeom prst="rect">
            <a:avLst/>
          </a:prstGeom>
        </p:spPr>
      </p:pic>
      <p:sp>
        <p:nvSpPr>
          <p:cNvPr id="11" name="Arrow: Down 3">
            <a:extLst>
              <a:ext uri="{FF2B5EF4-FFF2-40B4-BE49-F238E27FC236}">
                <a16:creationId xmlns:a16="http://schemas.microsoft.com/office/drawing/2014/main" xmlns="" id="{8B4C1311-8313-0BAC-1149-77F677335F9E}"/>
              </a:ext>
            </a:extLst>
          </p:cNvPr>
          <p:cNvSpPr/>
          <p:nvPr/>
        </p:nvSpPr>
        <p:spPr>
          <a:xfrm>
            <a:off x="2074914" y="3218576"/>
            <a:ext cx="455341" cy="817755"/>
          </a:xfrm>
          <a:prstGeom prst="down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Calibri"/>
              <a:ea typeface="맑은 고딕"/>
            </a:endParaRPr>
          </a:p>
        </p:txBody>
      </p:sp>
      <p:pic>
        <p:nvPicPr>
          <p:cNvPr id="12" name="Picture 15" descr="Diagram&#10;&#10;Description automatically generated">
            <a:extLst>
              <a:ext uri="{FF2B5EF4-FFF2-40B4-BE49-F238E27FC236}">
                <a16:creationId xmlns:a16="http://schemas.microsoft.com/office/drawing/2014/main" xmlns="" id="{775A98E0-DFE4-4744-26DA-3C3A5FEF32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716926" y="1289030"/>
            <a:ext cx="3171315" cy="187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8594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 CUDA Threads to Vortex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264A8C9-ACC1-5A2A-BEC0-830C8DEA3B4A}"/>
              </a:ext>
            </a:extLst>
          </p:cNvPr>
          <p:cNvSpPr txBox="1"/>
          <p:nvPr/>
        </p:nvSpPr>
        <p:spPr>
          <a:xfrm>
            <a:off x="4043965" y="1583309"/>
            <a:ext cx="7461160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prstClr val="black"/>
                </a:solidFill>
                <a:latin typeface="Calibri"/>
                <a:ea typeface="Malgun Gothic"/>
              </a:rPr>
              <a:t>Step1: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Analyze the </a:t>
            </a:r>
            <a:r>
              <a:rPr lang="en-US" b="1" dirty="0">
                <a:solidFill>
                  <a:prstClr val="black"/>
                </a:solidFill>
                <a:latin typeface="Calibri"/>
                <a:ea typeface="Malgun Gothic"/>
              </a:rPr>
              <a:t>Parallel Region</a:t>
            </a:r>
            <a:r>
              <a:rPr lang="en-US" sz="1100" b="1" dirty="0">
                <a:solidFill>
                  <a:prstClr val="black"/>
                </a:solidFill>
                <a:latin typeface="Calibri"/>
                <a:ea typeface="Malgun Gothic"/>
              </a:rPr>
              <a:t>[1]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(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  <a:cs typeface="Calibri"/>
              </a:rPr>
              <a:t>the regions between barriers that must be executed by all the threads before proceeding to the next region.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C0A8A96-F7EA-10D1-823A-91500724E702}"/>
              </a:ext>
            </a:extLst>
          </p:cNvPr>
          <p:cNvSpPr txBox="1"/>
          <p:nvPr/>
        </p:nvSpPr>
        <p:spPr>
          <a:xfrm>
            <a:off x="282406" y="5901604"/>
            <a:ext cx="1116627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[1] Jääskeläinen, Pekka, et al. "</a:t>
            </a:r>
            <a:r>
              <a:rPr lang="en-US" sz="1200" dirty="0" err="1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pocl</a:t>
            </a: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: A performance-portable OpenCL implementation." </a:t>
            </a:r>
            <a:r>
              <a:rPr lang="en-US" sz="1200" i="1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International Journal of Parallel Programming</a:t>
            </a: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 43.5 (2015): 752-785.</a:t>
            </a:r>
            <a:endParaRPr lang="en-US" sz="1200" dirty="0">
              <a:solidFill>
                <a:prstClr val="black"/>
              </a:solidFill>
              <a:latin typeface="Calibri" panose="020F0502020204030204" pitchFamily="34" charset="0"/>
              <a:ea typeface="Malgun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F43C096-1C46-79C1-6A69-D3DC291AC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2201EA8-C5A5-56F8-BE4C-666740405C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3" descr="Diagram&#10;&#10;Description automatically generated">
            <a:extLst>
              <a:ext uri="{FF2B5EF4-FFF2-40B4-BE49-F238E27FC236}">
                <a16:creationId xmlns:a16="http://schemas.microsoft.com/office/drawing/2014/main" xmlns="" id="{54384CA6-A254-F43F-877A-16F8AED4F2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968" y="4012222"/>
            <a:ext cx="2553360" cy="1743352"/>
          </a:xfrm>
          <a:prstGeom prst="rect">
            <a:avLst/>
          </a:prstGeom>
        </p:spPr>
      </p:pic>
      <p:sp>
        <p:nvSpPr>
          <p:cNvPr id="11" name="Arrow: Down 3">
            <a:extLst>
              <a:ext uri="{FF2B5EF4-FFF2-40B4-BE49-F238E27FC236}">
                <a16:creationId xmlns:a16="http://schemas.microsoft.com/office/drawing/2014/main" xmlns="" id="{8B4C1311-8313-0BAC-1149-77F677335F9E}"/>
              </a:ext>
            </a:extLst>
          </p:cNvPr>
          <p:cNvSpPr/>
          <p:nvPr/>
        </p:nvSpPr>
        <p:spPr>
          <a:xfrm>
            <a:off x="2074914" y="3218576"/>
            <a:ext cx="455341" cy="817755"/>
          </a:xfrm>
          <a:prstGeom prst="down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Calibri"/>
              <a:ea typeface="맑은 고딕"/>
            </a:endParaRPr>
          </a:p>
        </p:txBody>
      </p:sp>
      <p:pic>
        <p:nvPicPr>
          <p:cNvPr id="12" name="Picture 15" descr="Diagram&#10;&#10;Description automatically generated">
            <a:extLst>
              <a:ext uri="{FF2B5EF4-FFF2-40B4-BE49-F238E27FC236}">
                <a16:creationId xmlns:a16="http://schemas.microsoft.com/office/drawing/2014/main" xmlns="" id="{775A98E0-DFE4-4744-26DA-3C3A5FEF32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716926" y="1289030"/>
            <a:ext cx="3171315" cy="187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E8D8C88-CFCC-F0A9-0A3E-CDFEA73D8271}"/>
              </a:ext>
            </a:extLst>
          </p:cNvPr>
          <p:cNvSpPr txBox="1"/>
          <p:nvPr/>
        </p:nvSpPr>
        <p:spPr>
          <a:xfrm>
            <a:off x="4043965" y="3935758"/>
            <a:ext cx="660686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prstClr val="black"/>
                </a:solidFill>
                <a:latin typeface="Calibri"/>
                <a:ea typeface="Malgun Gothic"/>
              </a:rPr>
              <a:t>Step2: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Wrap each </a:t>
            </a:r>
            <a:r>
              <a:rPr lang="en-US" b="1" dirty="0">
                <a:solidFill>
                  <a:prstClr val="black"/>
                </a:solidFill>
                <a:latin typeface="Calibri"/>
                <a:ea typeface="Malgun Gothic"/>
              </a:rPr>
              <a:t>Parallel Region 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with a single-layer for-loop.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97AB0B1B-508D-25BA-720E-078ED4852410}"/>
              </a:ext>
            </a:extLst>
          </p:cNvPr>
          <p:cNvCxnSpPr/>
          <p:nvPr/>
        </p:nvCxnSpPr>
        <p:spPr>
          <a:xfrm>
            <a:off x="1199213" y="5171607"/>
            <a:ext cx="2233535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6616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</a:t>
            </a:r>
            <a:r>
              <a:rPr lang="ko-KR" alt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CUDA Kernel to Vortex</a:t>
            </a:r>
          </a:p>
        </p:txBody>
      </p:sp>
      <p:pic>
        <p:nvPicPr>
          <p:cNvPr id="4" name="Picture 10" descr="Text&#10;&#10;Description automatically generated">
            <a:extLst>
              <a:ext uri="{FF2B5EF4-FFF2-40B4-BE49-F238E27FC236}">
                <a16:creationId xmlns:a16="http://schemas.microsoft.com/office/drawing/2014/main" xmlns="" id="{D75AF614-6897-5420-56E9-DFFBA9A76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70697" y="1537183"/>
            <a:ext cx="4668364" cy="158208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2E737C8-BC63-E8AA-7D1A-1768D18900E0}"/>
              </a:ext>
            </a:extLst>
          </p:cNvPr>
          <p:cNvSpPr txBox="1"/>
          <p:nvPr/>
        </p:nvSpPr>
        <p:spPr>
          <a:xfrm>
            <a:off x="3483524" y="3205334"/>
            <a:ext cx="313957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Compilation Transformations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0E675D6-6A19-B1FF-2478-917557E79288}"/>
              </a:ext>
            </a:extLst>
          </p:cNvPr>
          <p:cNvSpPr txBox="1"/>
          <p:nvPr/>
        </p:nvSpPr>
        <p:spPr>
          <a:xfrm>
            <a:off x="6366031" y="4135641"/>
            <a:ext cx="541623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Only 64 threads are required</a:t>
            </a: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 workloads are much heavier,</a:t>
            </a:r>
            <a:b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</a:b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which is more friendly to Vortex HW.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B9560F75-F16D-4675-1EE3-21D9267ECCD8}"/>
              </a:ext>
            </a:extLst>
          </p:cNvPr>
          <p:cNvCxnSpPr>
            <a:cxnSpLocks/>
          </p:cNvCxnSpPr>
          <p:nvPr/>
        </p:nvCxnSpPr>
        <p:spPr>
          <a:xfrm>
            <a:off x="1358796" y="2821478"/>
            <a:ext cx="279229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3FFABB70-1AB7-BD26-06A4-A0D7AC1EC9CF}"/>
              </a:ext>
            </a:extLst>
          </p:cNvPr>
          <p:cNvGrpSpPr/>
          <p:nvPr/>
        </p:nvGrpSpPr>
        <p:grpSpPr>
          <a:xfrm>
            <a:off x="770697" y="4135641"/>
            <a:ext cx="5178897" cy="1585713"/>
            <a:chOff x="809275" y="4959117"/>
            <a:chExt cx="5178897" cy="1585713"/>
          </a:xfrm>
        </p:grpSpPr>
        <p:pic>
          <p:nvPicPr>
            <p:cNvPr id="11" name="Picture 10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xmlns="" id="{AE35F46D-E81B-36B7-9A81-AAD2233BA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9275" y="4959117"/>
              <a:ext cx="5178897" cy="15857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740B75DA-14FB-3260-46C8-C066CBC08ABC}"/>
                </a:ext>
              </a:extLst>
            </p:cNvPr>
            <p:cNvSpPr/>
            <p:nvPr/>
          </p:nvSpPr>
          <p:spPr>
            <a:xfrm>
              <a:off x="1591247" y="5320817"/>
              <a:ext cx="354145" cy="1595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EAD083D0-8792-FC1E-5ABA-74A107DF77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16" name="Arrow: Down 3">
            <a:extLst>
              <a:ext uri="{FF2B5EF4-FFF2-40B4-BE49-F238E27FC236}">
                <a16:creationId xmlns:a16="http://schemas.microsoft.com/office/drawing/2014/main" xmlns="" id="{172CB4E9-A2F2-1752-1218-1CCE2F8B3E2E}"/>
              </a:ext>
            </a:extLst>
          </p:cNvPr>
          <p:cNvSpPr/>
          <p:nvPr/>
        </p:nvSpPr>
        <p:spPr>
          <a:xfrm>
            <a:off x="2877208" y="3218576"/>
            <a:ext cx="455341" cy="817755"/>
          </a:xfrm>
          <a:prstGeom prst="down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Calibri"/>
              <a:ea typeface="맑은 고딕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3006658C-08F8-0474-CCED-B333A95D6634}"/>
              </a:ext>
            </a:extLst>
          </p:cNvPr>
          <p:cNvCxnSpPr>
            <a:cxnSpLocks/>
          </p:cNvCxnSpPr>
          <p:nvPr/>
        </p:nvCxnSpPr>
        <p:spPr>
          <a:xfrm>
            <a:off x="1543603" y="5013693"/>
            <a:ext cx="4169443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3CEBE58-F6B1-BA3B-C0F9-9AAB70743310}"/>
              </a:ext>
            </a:extLst>
          </p:cNvPr>
          <p:cNvSpPr txBox="1"/>
          <p:nvPr/>
        </p:nvSpPr>
        <p:spPr>
          <a:xfrm>
            <a:off x="6366031" y="1542343"/>
            <a:ext cx="541623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64K threads are required</a:t>
            </a: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 workload for each thread is too lightweight for each Vortex Thread for efficient execution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26" name="Arrow: Down 3">
            <a:extLst>
              <a:ext uri="{FF2B5EF4-FFF2-40B4-BE49-F238E27FC236}">
                <a16:creationId xmlns:a16="http://schemas.microsoft.com/office/drawing/2014/main" xmlns="" id="{83F3AC5C-A6B0-97B8-CA16-CAEE1948DDFE}"/>
              </a:ext>
            </a:extLst>
          </p:cNvPr>
          <p:cNvSpPr/>
          <p:nvPr/>
        </p:nvSpPr>
        <p:spPr>
          <a:xfrm>
            <a:off x="8708382" y="3218576"/>
            <a:ext cx="455341" cy="817755"/>
          </a:xfrm>
          <a:prstGeom prst="down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Calibri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36685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E7F2D0C2-F659-9F5B-961C-B394E486A66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5AB09B2-EECB-2FE3-4E4F-AEAF0D5FE79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26</a:t>
            </a:fld>
            <a:endParaRPr lang="en-US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xmlns="" id="{E7261B82-F69D-DD61-DFE0-AD294D17AAB8}"/>
              </a:ext>
            </a:extLst>
          </p:cNvPr>
          <p:cNvSpPr/>
          <p:nvPr/>
        </p:nvSpPr>
        <p:spPr>
          <a:xfrm>
            <a:off x="4202859" y="2554778"/>
            <a:ext cx="1010194" cy="576944"/>
          </a:xfrm>
          <a:prstGeom prst="rightArrow">
            <a:avLst/>
          </a:prstGeom>
          <a:solidFill>
            <a:srgbClr val="0030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BFDEC00A-9905-84B1-834A-24D0AC0FEA5C}"/>
              </a:ext>
            </a:extLst>
          </p:cNvPr>
          <p:cNvSpPr/>
          <p:nvPr/>
        </p:nvSpPr>
        <p:spPr>
          <a:xfrm>
            <a:off x="5545156" y="1580241"/>
            <a:ext cx="5301697" cy="3007149"/>
          </a:xfrm>
          <a:prstGeom prst="roundRect">
            <a:avLst>
              <a:gd name="adj" fmla="val 1170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x-none" sz="13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E5D47A3F-90AA-9D00-AE44-B4A9A9B2B3C2}"/>
              </a:ext>
            </a:extLst>
          </p:cNvPr>
          <p:cNvSpPr/>
          <p:nvPr/>
        </p:nvSpPr>
        <p:spPr>
          <a:xfrm>
            <a:off x="5721791" y="1756178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x-none" sz="13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858289DB-14DF-04D8-E864-0FE6E66EA2CB}"/>
              </a:ext>
            </a:extLst>
          </p:cNvPr>
          <p:cNvSpPr/>
          <p:nvPr/>
        </p:nvSpPr>
        <p:spPr>
          <a:xfrm>
            <a:off x="8266770" y="1756178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x-none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866CCB7-A771-7165-2510-08EC1D80D941}"/>
              </a:ext>
            </a:extLst>
          </p:cNvPr>
          <p:cNvSpPr/>
          <p:nvPr/>
        </p:nvSpPr>
        <p:spPr>
          <a:xfrm>
            <a:off x="5897419" y="3064903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8D76B9C-59D5-9F6B-7810-0C35FFA3D4DC}"/>
              </a:ext>
            </a:extLst>
          </p:cNvPr>
          <p:cNvSpPr/>
          <p:nvPr/>
        </p:nvSpPr>
        <p:spPr>
          <a:xfrm>
            <a:off x="6068404" y="2908786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74076D7-6F45-2BDF-22E0-E707BF5CCCBE}"/>
              </a:ext>
            </a:extLst>
          </p:cNvPr>
          <p:cNvSpPr/>
          <p:nvPr/>
        </p:nvSpPr>
        <p:spPr>
          <a:xfrm>
            <a:off x="6254258" y="2737800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6D6C0EF7-94BE-C674-9F4D-AF0D11C3F182}"/>
              </a:ext>
            </a:extLst>
          </p:cNvPr>
          <p:cNvSpPr/>
          <p:nvPr/>
        </p:nvSpPr>
        <p:spPr>
          <a:xfrm>
            <a:off x="6447546" y="2566814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14A893A-1CF6-5E42-0BD6-C111113A41B5}"/>
              </a:ext>
            </a:extLst>
          </p:cNvPr>
          <p:cNvSpPr/>
          <p:nvPr/>
        </p:nvSpPr>
        <p:spPr>
          <a:xfrm>
            <a:off x="8506804" y="3064903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F3536057-AA0A-9D79-AEEE-03ADA3555EAC}"/>
              </a:ext>
            </a:extLst>
          </p:cNvPr>
          <p:cNvSpPr/>
          <p:nvPr/>
        </p:nvSpPr>
        <p:spPr>
          <a:xfrm>
            <a:off x="8677789" y="2908786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B229C86D-7615-FCCB-D21A-EE0D4E07E809}"/>
              </a:ext>
            </a:extLst>
          </p:cNvPr>
          <p:cNvSpPr/>
          <p:nvPr/>
        </p:nvSpPr>
        <p:spPr>
          <a:xfrm>
            <a:off x="8863643" y="2737800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8C860D5-05D1-522B-F30C-A70A43E6F38B}"/>
              </a:ext>
            </a:extLst>
          </p:cNvPr>
          <p:cNvSpPr/>
          <p:nvPr/>
        </p:nvSpPr>
        <p:spPr>
          <a:xfrm>
            <a:off x="9056931" y="2566814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xmlns="" id="{C2E34059-C598-F27F-7339-9232FA6257D5}"/>
              </a:ext>
            </a:extLst>
          </p:cNvPr>
          <p:cNvSpPr txBox="1">
            <a:spLocks/>
          </p:cNvSpPr>
          <p:nvPr/>
        </p:nvSpPr>
        <p:spPr>
          <a:xfrm>
            <a:off x="5394455" y="128733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Vortex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xmlns="" id="{7403896F-EB01-C4C5-A4A8-147C266A7781}"/>
              </a:ext>
            </a:extLst>
          </p:cNvPr>
          <p:cNvSpPr txBox="1">
            <a:spLocks/>
          </p:cNvSpPr>
          <p:nvPr/>
        </p:nvSpPr>
        <p:spPr>
          <a:xfrm>
            <a:off x="6085831" y="177055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xmlns="" id="{DD386647-D8DC-151C-4488-5A3087211B2C}"/>
              </a:ext>
            </a:extLst>
          </p:cNvPr>
          <p:cNvSpPr txBox="1">
            <a:spLocks/>
          </p:cNvSpPr>
          <p:nvPr/>
        </p:nvSpPr>
        <p:spPr>
          <a:xfrm>
            <a:off x="8755120" y="17499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B53C1997-CF32-5002-D0D4-B36883C4FDB0}"/>
              </a:ext>
            </a:extLst>
          </p:cNvPr>
          <p:cNvSpPr/>
          <p:nvPr/>
        </p:nvSpPr>
        <p:spPr>
          <a:xfrm>
            <a:off x="6633400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7C29B77D-1804-B82F-5467-AC044F6377D6}"/>
              </a:ext>
            </a:extLst>
          </p:cNvPr>
          <p:cNvSpPr/>
          <p:nvPr/>
        </p:nvSpPr>
        <p:spPr>
          <a:xfrm>
            <a:off x="6896701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xmlns="" id="{FA9F6122-80FF-6B6B-E6AD-FB07E01EBB44}"/>
              </a:ext>
            </a:extLst>
          </p:cNvPr>
          <p:cNvSpPr/>
          <p:nvPr/>
        </p:nvSpPr>
        <p:spPr>
          <a:xfrm>
            <a:off x="7165867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xmlns="" id="{600B7B39-DDA7-5D59-7AA8-2334B927679F}"/>
              </a:ext>
            </a:extLst>
          </p:cNvPr>
          <p:cNvSpPr/>
          <p:nvPr/>
        </p:nvSpPr>
        <p:spPr>
          <a:xfrm>
            <a:off x="7440358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4">
            <a:extLst>
              <a:ext uri="{FF2B5EF4-FFF2-40B4-BE49-F238E27FC236}">
                <a16:creationId xmlns:a16="http://schemas.microsoft.com/office/drawing/2014/main" xmlns="" id="{8FD32FEC-1EFB-E98F-2BB0-AFCB1DB34C8B}"/>
              </a:ext>
            </a:extLst>
          </p:cNvPr>
          <p:cNvSpPr txBox="1">
            <a:spLocks/>
          </p:cNvSpPr>
          <p:nvPr/>
        </p:nvSpPr>
        <p:spPr>
          <a:xfrm>
            <a:off x="6354890" y="2273873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Warp</a:t>
            </a:r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xmlns="" id="{54148E77-9022-744A-C661-6822F2293222}"/>
              </a:ext>
            </a:extLst>
          </p:cNvPr>
          <p:cNvSpPr txBox="1">
            <a:spLocks/>
          </p:cNvSpPr>
          <p:nvPr/>
        </p:nvSpPr>
        <p:spPr>
          <a:xfrm>
            <a:off x="9031183" y="2273873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Warp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4C07E274-4800-7D5D-A94F-6BA4728FA041}"/>
              </a:ext>
            </a:extLst>
          </p:cNvPr>
          <p:cNvSpPr/>
          <p:nvPr/>
        </p:nvSpPr>
        <p:spPr>
          <a:xfrm>
            <a:off x="9280884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xmlns="" id="{0E3D7889-0276-51FD-73CB-3163B0D714D5}"/>
              </a:ext>
            </a:extLst>
          </p:cNvPr>
          <p:cNvSpPr/>
          <p:nvPr/>
        </p:nvSpPr>
        <p:spPr>
          <a:xfrm>
            <a:off x="9544185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xmlns="" id="{7CFCB197-E1E4-0F5A-E351-47E1AA14D043}"/>
              </a:ext>
            </a:extLst>
          </p:cNvPr>
          <p:cNvSpPr/>
          <p:nvPr/>
        </p:nvSpPr>
        <p:spPr>
          <a:xfrm>
            <a:off x="9813351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A549EA20-1C0C-7912-6D88-E83D5ABA9D3C}"/>
              </a:ext>
            </a:extLst>
          </p:cNvPr>
          <p:cNvSpPr/>
          <p:nvPr/>
        </p:nvSpPr>
        <p:spPr>
          <a:xfrm>
            <a:off x="10087842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BC9C1647-FEE5-6260-B43E-76EE9E067277}"/>
              </a:ext>
            </a:extLst>
          </p:cNvPr>
          <p:cNvSpPr txBox="1">
            <a:spLocks/>
          </p:cNvSpPr>
          <p:nvPr/>
        </p:nvSpPr>
        <p:spPr bwMode="auto">
          <a:xfrm>
            <a:off x="609600" y="162791"/>
            <a:ext cx="109728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norm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2"/>
                </a:solidFill>
                <a:latin typeface="+mj-lt"/>
                <a:ea typeface="+mj-ea"/>
                <a:cs typeface="돋움" panose="020B0600000101010101" pitchFamily="34" charset="-127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9pPr>
          </a:lstStyle>
          <a:p>
            <a:r>
              <a:rPr lang="en-US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 CUDA Kernel to Vortex: Thread Mapping</a:t>
            </a:r>
            <a:endParaRPr lang="x-none" b="1" dirty="0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xmlns="" id="{FF8AB50B-A985-0BC0-9B3D-C093E44DFC2F}"/>
              </a:ext>
            </a:extLst>
          </p:cNvPr>
          <p:cNvGrpSpPr/>
          <p:nvPr/>
        </p:nvGrpSpPr>
        <p:grpSpPr>
          <a:xfrm>
            <a:off x="620050" y="1274268"/>
            <a:ext cx="3256091" cy="3343131"/>
            <a:chOff x="620050" y="1274268"/>
            <a:chExt cx="3256091" cy="3343131"/>
          </a:xfrm>
        </p:grpSpPr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xmlns="" id="{AFAF6293-6B78-8675-EE60-6972604F7CDD}"/>
                </a:ext>
              </a:extLst>
            </p:cNvPr>
            <p:cNvSpPr/>
            <p:nvPr/>
          </p:nvSpPr>
          <p:spPr>
            <a:xfrm>
              <a:off x="1403247" y="1651873"/>
              <a:ext cx="132075" cy="691455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104" name="Content Placeholder 4">
              <a:extLst>
                <a:ext uri="{FF2B5EF4-FFF2-40B4-BE49-F238E27FC236}">
                  <a16:creationId xmlns:a16="http://schemas.microsoft.com/office/drawing/2014/main" xmlns="" id="{0E21F93D-C0E4-D515-8A3A-50C9FA1F19B3}"/>
                </a:ext>
              </a:extLst>
            </p:cNvPr>
            <p:cNvSpPr txBox="1">
              <a:spLocks/>
            </p:cNvSpPr>
            <p:nvPr/>
          </p:nvSpPr>
          <p:spPr>
            <a:xfrm>
              <a:off x="753153" y="2552720"/>
              <a:ext cx="1432262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Thread</a:t>
              </a:r>
            </a:p>
          </p:txBody>
        </p:sp>
        <p:sp>
          <p:nvSpPr>
            <p:cNvPr id="105" name="Content Placeholder 4">
              <a:extLst>
                <a:ext uri="{FF2B5EF4-FFF2-40B4-BE49-F238E27FC236}">
                  <a16:creationId xmlns:a16="http://schemas.microsoft.com/office/drawing/2014/main" xmlns="" id="{782E3A96-A005-8FD7-C9B1-C214243EAA3E}"/>
                </a:ext>
              </a:extLst>
            </p:cNvPr>
            <p:cNvSpPr txBox="1">
              <a:spLocks/>
            </p:cNvSpPr>
            <p:nvPr/>
          </p:nvSpPr>
          <p:spPr>
            <a:xfrm>
              <a:off x="2234843" y="2576387"/>
              <a:ext cx="1489394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Block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xmlns="" id="{DB02B9DC-6BF8-8B2F-279D-0B6ACA50A90D}"/>
                </a:ext>
              </a:extLst>
            </p:cNvPr>
            <p:cNvGrpSpPr/>
            <p:nvPr/>
          </p:nvGrpSpPr>
          <p:grpSpPr>
            <a:xfrm>
              <a:off x="2457026" y="1487047"/>
              <a:ext cx="1040285" cy="963387"/>
              <a:chOff x="6477918" y="2894294"/>
              <a:chExt cx="1101687" cy="1069412"/>
            </a:xfrm>
          </p:grpSpPr>
          <p:sp>
            <p:nvSpPr>
              <p:cNvPr id="125" name="Rounded Rectangle 124">
                <a:extLst>
                  <a:ext uri="{FF2B5EF4-FFF2-40B4-BE49-F238E27FC236}">
                    <a16:creationId xmlns:a16="http://schemas.microsoft.com/office/drawing/2014/main" xmlns="" id="{0EC6A9E5-6EFE-F452-902D-22DC22D263E8}"/>
                  </a:ext>
                </a:extLst>
              </p:cNvPr>
              <p:cNvSpPr/>
              <p:nvPr/>
            </p:nvSpPr>
            <p:spPr>
              <a:xfrm>
                <a:off x="6477918" y="2894294"/>
                <a:ext cx="1101687" cy="1069412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xmlns="" id="{17175DD9-5DA2-CC71-0625-647F6572A270}"/>
                  </a:ext>
                </a:extLst>
              </p:cNvPr>
              <p:cNvSpPr/>
              <p:nvPr/>
            </p:nvSpPr>
            <p:spPr>
              <a:xfrm>
                <a:off x="66409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xmlns="" id="{3DC5124D-C5B1-62AD-7D10-02B44482B0F4}"/>
                  </a:ext>
                </a:extLst>
              </p:cNvPr>
              <p:cNvSpPr/>
              <p:nvPr/>
            </p:nvSpPr>
            <p:spPr>
              <a:xfrm>
                <a:off x="67933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xmlns="" id="{CAC53AD5-4C4B-DF04-1BE2-5E658C4A61C2}"/>
                  </a:ext>
                </a:extLst>
              </p:cNvPr>
              <p:cNvSpPr/>
              <p:nvPr/>
            </p:nvSpPr>
            <p:spPr>
              <a:xfrm>
                <a:off x="69457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xmlns="" id="{F32174CD-9864-9038-F876-598ABF2FEB71}"/>
                  </a:ext>
                </a:extLst>
              </p:cNvPr>
              <p:cNvSpPr/>
              <p:nvPr/>
            </p:nvSpPr>
            <p:spPr>
              <a:xfrm>
                <a:off x="70981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xmlns="" id="{6B6E574B-3333-0CA7-F61B-172536316825}"/>
                  </a:ext>
                </a:extLst>
              </p:cNvPr>
              <p:cNvSpPr/>
              <p:nvPr/>
            </p:nvSpPr>
            <p:spPr>
              <a:xfrm>
                <a:off x="72505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xmlns="" id="{5B88131C-2AC3-07CA-451B-A367AE86B639}"/>
                </a:ext>
              </a:extLst>
            </p:cNvPr>
            <p:cNvGrpSpPr/>
            <p:nvPr/>
          </p:nvGrpSpPr>
          <p:grpSpPr>
            <a:xfrm>
              <a:off x="814411" y="3027267"/>
              <a:ext cx="2903665" cy="1132589"/>
              <a:chOff x="5637149" y="4626962"/>
              <a:chExt cx="3075051" cy="1199439"/>
            </a:xfrm>
          </p:grpSpPr>
          <p:sp>
            <p:nvSpPr>
              <p:cNvPr id="109" name="Rounded Rectangle 108">
                <a:extLst>
                  <a:ext uri="{FF2B5EF4-FFF2-40B4-BE49-F238E27FC236}">
                    <a16:creationId xmlns:a16="http://schemas.microsoft.com/office/drawing/2014/main" xmlns="" id="{4D2D2440-E879-1B45-9C1B-1ABD4D227C33}"/>
                  </a:ext>
                </a:extLst>
              </p:cNvPr>
              <p:cNvSpPr/>
              <p:nvPr/>
            </p:nvSpPr>
            <p:spPr>
              <a:xfrm>
                <a:off x="5637149" y="4626962"/>
                <a:ext cx="3075051" cy="1199439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xmlns="" id="{63A1F322-4427-CB19-05CD-D52CE07B1061}"/>
                  </a:ext>
                </a:extLst>
              </p:cNvPr>
              <p:cNvGrpSpPr/>
              <p:nvPr/>
            </p:nvGrpSpPr>
            <p:grpSpPr>
              <a:xfrm>
                <a:off x="5727889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119" name="Rounded Rectangle 118">
                  <a:extLst>
                    <a:ext uri="{FF2B5EF4-FFF2-40B4-BE49-F238E27FC236}">
                      <a16:creationId xmlns:a16="http://schemas.microsoft.com/office/drawing/2014/main" xmlns="" id="{B0BD13A2-9E92-E1A1-D10C-D6B8C4B37FD2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x-none" sz="1300" dirty="0"/>
                </a:p>
              </p:txBody>
            </p:sp>
            <p:sp>
              <p:nvSpPr>
                <p:cNvPr id="120" name="Freeform 119">
                  <a:extLst>
                    <a:ext uri="{FF2B5EF4-FFF2-40B4-BE49-F238E27FC236}">
                      <a16:creationId xmlns:a16="http://schemas.microsoft.com/office/drawing/2014/main" xmlns="" id="{88452DB1-D814-FD91-33F1-F858EAA2D1B2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21" name="Freeform 120">
                  <a:extLst>
                    <a:ext uri="{FF2B5EF4-FFF2-40B4-BE49-F238E27FC236}">
                      <a16:creationId xmlns:a16="http://schemas.microsoft.com/office/drawing/2014/main" xmlns="" id="{3A88AD1E-1C30-DCCE-F8B7-C7FFFE38AD19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22" name="Freeform 121">
                  <a:extLst>
                    <a:ext uri="{FF2B5EF4-FFF2-40B4-BE49-F238E27FC236}">
                      <a16:creationId xmlns:a16="http://schemas.microsoft.com/office/drawing/2014/main" xmlns="" id="{C0FB88FC-765C-A587-E8CB-8288441FDE6C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23" name="Freeform 122">
                  <a:extLst>
                    <a:ext uri="{FF2B5EF4-FFF2-40B4-BE49-F238E27FC236}">
                      <a16:creationId xmlns:a16="http://schemas.microsoft.com/office/drawing/2014/main" xmlns="" id="{C2B5C531-C488-E1DC-99D2-20D0204D5469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24" name="Freeform 123">
                  <a:extLst>
                    <a:ext uri="{FF2B5EF4-FFF2-40B4-BE49-F238E27FC236}">
                      <a16:creationId xmlns:a16="http://schemas.microsoft.com/office/drawing/2014/main" xmlns="" id="{F0027775-AE63-5445-5E40-9E71BCAE1533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xmlns="" id="{52AC779F-09D8-E535-D728-D3F3E8AC90BE}"/>
                  </a:ext>
                </a:extLst>
              </p:cNvPr>
              <p:cNvGrpSpPr/>
              <p:nvPr/>
            </p:nvGrpSpPr>
            <p:grpSpPr>
              <a:xfrm>
                <a:off x="7459758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113" name="Rounded Rectangle 112">
                  <a:extLst>
                    <a:ext uri="{FF2B5EF4-FFF2-40B4-BE49-F238E27FC236}">
                      <a16:creationId xmlns:a16="http://schemas.microsoft.com/office/drawing/2014/main" xmlns="" id="{4B5D86C9-7FD9-ED0E-53CE-C1194F3709F0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x-none" sz="1300" dirty="0"/>
                </a:p>
              </p:txBody>
            </p:sp>
            <p:sp>
              <p:nvSpPr>
                <p:cNvPr id="114" name="Freeform 113">
                  <a:extLst>
                    <a:ext uri="{FF2B5EF4-FFF2-40B4-BE49-F238E27FC236}">
                      <a16:creationId xmlns:a16="http://schemas.microsoft.com/office/drawing/2014/main" xmlns="" id="{3984C5E8-E291-CF90-07DE-4F54C9EFBA55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xmlns="" id="{98366280-283C-483A-843C-65C2BFC35328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xmlns="" id="{BAA61E12-E83E-54A2-EE12-B8017AF3EB62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17" name="Freeform 116">
                  <a:extLst>
                    <a:ext uri="{FF2B5EF4-FFF2-40B4-BE49-F238E27FC236}">
                      <a16:creationId xmlns:a16="http://schemas.microsoft.com/office/drawing/2014/main" xmlns="" id="{C3FE57DA-5168-6A01-E922-55FFC98C7954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xmlns="" id="{91F7B9C2-98CA-4E93-16DF-2464214A7451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</p:grp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xmlns="" id="{42C93843-3B61-9022-D096-2ED82D526C76}"/>
                  </a:ext>
                </a:extLst>
              </p:cNvPr>
              <p:cNvSpPr/>
              <p:nvPr/>
            </p:nvSpPr>
            <p:spPr>
              <a:xfrm>
                <a:off x="6920316" y="5032867"/>
                <a:ext cx="444671" cy="28097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dirty="0">
                    <a:solidFill>
                      <a:schemeClr val="tx1"/>
                    </a:solidFill>
                  </a:rPr>
                  <a:t>…</a:t>
                </a:r>
              </a:p>
            </p:txBody>
          </p: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xmlns="" id="{FE27C1FC-1378-51D8-B7A7-5ACF3567AFAE}"/>
                </a:ext>
              </a:extLst>
            </p:cNvPr>
            <p:cNvSpPr/>
            <p:nvPr/>
          </p:nvSpPr>
          <p:spPr>
            <a:xfrm>
              <a:off x="620050" y="1274268"/>
              <a:ext cx="3256091" cy="33431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</p:grpSp>
      <p:sp>
        <p:nvSpPr>
          <p:cNvPr id="131" name="Content Placeholder 4">
            <a:extLst>
              <a:ext uri="{FF2B5EF4-FFF2-40B4-BE49-F238E27FC236}">
                <a16:creationId xmlns:a16="http://schemas.microsoft.com/office/drawing/2014/main" xmlns="" id="{1EACCB43-3661-E0B2-0733-C5874333198B}"/>
              </a:ext>
            </a:extLst>
          </p:cNvPr>
          <p:cNvSpPr txBox="1">
            <a:spLocks/>
          </p:cNvSpPr>
          <p:nvPr/>
        </p:nvSpPr>
        <p:spPr>
          <a:xfrm>
            <a:off x="814411" y="4199915"/>
            <a:ext cx="2903664" cy="694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Kernel Instance</a:t>
            </a:r>
          </a:p>
        </p:txBody>
      </p:sp>
      <p:sp>
        <p:nvSpPr>
          <p:cNvPr id="136" name="Content Placeholder 4">
            <a:extLst>
              <a:ext uri="{FF2B5EF4-FFF2-40B4-BE49-F238E27FC236}">
                <a16:creationId xmlns:a16="http://schemas.microsoft.com/office/drawing/2014/main" xmlns="" id="{11A6CFB7-8480-D5FF-5A74-A2C36D4660F0}"/>
              </a:ext>
            </a:extLst>
          </p:cNvPr>
          <p:cNvSpPr txBox="1">
            <a:spLocks/>
          </p:cNvSpPr>
          <p:nvPr/>
        </p:nvSpPr>
        <p:spPr>
          <a:xfrm>
            <a:off x="6361527" y="33968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sp>
        <p:nvSpPr>
          <p:cNvPr id="137" name="Content Placeholder 4">
            <a:extLst>
              <a:ext uri="{FF2B5EF4-FFF2-40B4-BE49-F238E27FC236}">
                <a16:creationId xmlns:a16="http://schemas.microsoft.com/office/drawing/2014/main" xmlns="" id="{E06D2568-5AD6-031A-777B-2792E0E7D703}"/>
              </a:ext>
            </a:extLst>
          </p:cNvPr>
          <p:cNvSpPr txBox="1">
            <a:spLocks/>
          </p:cNvSpPr>
          <p:nvPr/>
        </p:nvSpPr>
        <p:spPr>
          <a:xfrm>
            <a:off x="9009011" y="33968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xmlns="" id="{7AE7A4B6-84C0-360E-D28A-522EBFC41D93}"/>
              </a:ext>
            </a:extLst>
          </p:cNvPr>
          <p:cNvGrpSpPr/>
          <p:nvPr/>
        </p:nvGrpSpPr>
        <p:grpSpPr>
          <a:xfrm>
            <a:off x="6594827" y="2952595"/>
            <a:ext cx="1059065" cy="244125"/>
            <a:chOff x="6601067" y="3739680"/>
            <a:chExt cx="1059065" cy="244125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xmlns="" id="{71C74EA6-DD42-9E10-4F89-03ED7710D86B}"/>
                </a:ext>
              </a:extLst>
            </p:cNvPr>
            <p:cNvGrpSpPr/>
            <p:nvPr/>
          </p:nvGrpSpPr>
          <p:grpSpPr>
            <a:xfrm>
              <a:off x="6601067" y="3739680"/>
              <a:ext cx="263611" cy="244125"/>
              <a:chOff x="4302936" y="1599047"/>
              <a:chExt cx="1101687" cy="1020250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xmlns="" id="{07BCE8D1-CBD7-BF92-3C27-8170D637ECC8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xmlns="" id="{62187334-42C1-383E-AB3B-B76D4535FC81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xmlns="" id="{166DE4CC-AD04-5BA1-70C6-7CC1E73BD9C5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xmlns="" id="{F8909A7B-4E78-CA62-9FC9-4EA774ADD52F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xmlns="" id="{ED7D1543-03E8-97D1-94D0-C357FE5123B8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xmlns="" id="{3A5248C0-80BD-E2BF-EF8F-B29FB17FB7A6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xmlns="" id="{A919E7FA-E988-9144-8C0A-AA9E19E68557}"/>
                </a:ext>
              </a:extLst>
            </p:cNvPr>
            <p:cNvGrpSpPr/>
            <p:nvPr/>
          </p:nvGrpSpPr>
          <p:grpSpPr>
            <a:xfrm>
              <a:off x="6868696" y="3739680"/>
              <a:ext cx="263611" cy="244125"/>
              <a:chOff x="4302936" y="1599047"/>
              <a:chExt cx="1101687" cy="1020250"/>
            </a:xfrm>
          </p:grpSpPr>
          <p:sp>
            <p:nvSpPr>
              <p:cNvPr id="155" name="Rounded Rectangle 154">
                <a:extLst>
                  <a:ext uri="{FF2B5EF4-FFF2-40B4-BE49-F238E27FC236}">
                    <a16:creationId xmlns:a16="http://schemas.microsoft.com/office/drawing/2014/main" xmlns="" id="{FCABA489-97EE-EE63-3492-8F1DD7E8CE1F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xmlns="" id="{D41A1308-EE1B-B7C3-FCF8-B5ECD3A771B9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xmlns="" id="{17C9283F-DA6D-72BC-32F6-2FCE1C31A02D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xmlns="" id="{BDACAB8C-BCA1-0A14-A980-5418ADB70F0E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xmlns="" id="{9F0E2FC8-DB08-0942-E859-F33705553EDF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xmlns="" id="{E91CFBF3-7583-D817-CEF2-DEDD781B6ABA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xmlns="" id="{09230110-19CF-743A-567D-CEB3E9589B28}"/>
                </a:ext>
              </a:extLst>
            </p:cNvPr>
            <p:cNvGrpSpPr/>
            <p:nvPr/>
          </p:nvGrpSpPr>
          <p:grpSpPr>
            <a:xfrm>
              <a:off x="7136326" y="3739680"/>
              <a:ext cx="263611" cy="244125"/>
              <a:chOff x="4302936" y="1599047"/>
              <a:chExt cx="1101687" cy="1020250"/>
            </a:xfrm>
          </p:grpSpPr>
          <p:sp>
            <p:nvSpPr>
              <p:cNvPr id="149" name="Rounded Rectangle 148">
                <a:extLst>
                  <a:ext uri="{FF2B5EF4-FFF2-40B4-BE49-F238E27FC236}">
                    <a16:creationId xmlns:a16="http://schemas.microsoft.com/office/drawing/2014/main" xmlns="" id="{0C6AF971-39ED-5401-5BA4-57FF790D60F6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xmlns="" id="{2CDA4052-15D5-5475-9FC0-0C4373A05FA8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xmlns="" id="{EB62C261-F724-4BF8-7A2C-298DB34C3B03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xmlns="" id="{D74FCFC7-5BDF-8B5B-B523-41578D993107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xmlns="" id="{45786D94-EE25-9FE7-2298-D467B8106270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xmlns="" id="{9D428032-9294-1DD6-0A78-8D9737D345B6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xmlns="" id="{C106941F-ACFE-354F-FE97-31409ECBC70A}"/>
                </a:ext>
              </a:extLst>
            </p:cNvPr>
            <p:cNvGrpSpPr/>
            <p:nvPr/>
          </p:nvGrpSpPr>
          <p:grpSpPr>
            <a:xfrm>
              <a:off x="7396521" y="3739680"/>
              <a:ext cx="263611" cy="244125"/>
              <a:chOff x="4302936" y="1599047"/>
              <a:chExt cx="1101687" cy="1020250"/>
            </a:xfrm>
          </p:grpSpPr>
          <p:sp>
            <p:nvSpPr>
              <p:cNvPr id="143" name="Rounded Rectangle 142">
                <a:extLst>
                  <a:ext uri="{FF2B5EF4-FFF2-40B4-BE49-F238E27FC236}">
                    <a16:creationId xmlns:a16="http://schemas.microsoft.com/office/drawing/2014/main" xmlns="" id="{BB88797F-1B6C-0C3B-CF34-8F823D7FC7E9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xmlns="" id="{FD3D9136-7B84-2B5D-4370-EDD61A375D2C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xmlns="" id="{A8894860-238A-6E1A-A059-3E0215A03E10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xmlns="" id="{656CDC6C-7A26-6053-D47C-20C262924712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xmlns="" id="{27BCC02E-03C8-0A69-FE91-7649043012E2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xmlns="" id="{5330D03D-B5F5-69C5-3006-90AB43C79E02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xmlns="" id="{61843F1C-791A-92B1-3F45-599D6DF1CD45}"/>
              </a:ext>
            </a:extLst>
          </p:cNvPr>
          <p:cNvGrpSpPr/>
          <p:nvPr/>
        </p:nvGrpSpPr>
        <p:grpSpPr>
          <a:xfrm>
            <a:off x="9251450" y="2978742"/>
            <a:ext cx="1059065" cy="244125"/>
            <a:chOff x="6601067" y="3739680"/>
            <a:chExt cx="1059065" cy="244125"/>
          </a:xfrm>
        </p:grpSpPr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xmlns="" id="{F3E21AFC-5D5C-7D95-A3CA-5BF722677774}"/>
                </a:ext>
              </a:extLst>
            </p:cNvPr>
            <p:cNvGrpSpPr/>
            <p:nvPr/>
          </p:nvGrpSpPr>
          <p:grpSpPr>
            <a:xfrm>
              <a:off x="6601067" y="3739680"/>
              <a:ext cx="263611" cy="244125"/>
              <a:chOff x="4302936" y="1599047"/>
              <a:chExt cx="1101687" cy="1020250"/>
            </a:xfrm>
          </p:grpSpPr>
          <p:sp>
            <p:nvSpPr>
              <p:cNvPr id="198" name="Rounded Rectangle 197">
                <a:extLst>
                  <a:ext uri="{FF2B5EF4-FFF2-40B4-BE49-F238E27FC236}">
                    <a16:creationId xmlns:a16="http://schemas.microsoft.com/office/drawing/2014/main" xmlns="" id="{AC54E911-E99C-F99A-B5B6-A16BBAE4E6CC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xmlns="" id="{7F94C18C-8981-6FAA-BCDD-BD0B34668423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xmlns="" id="{BF977640-7819-4C42-D023-109E55D126BF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xmlns="" id="{3D319519-CB6B-6903-D0A5-61E348955FD7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xmlns="" id="{94D24554-4EE3-14E8-E1A2-803398427190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xmlns="" id="{E6C130AE-30A5-91C2-6AAC-7A8AFE15E46B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xmlns="" id="{34BB412A-9AAD-FED7-4BF7-E6A7DBDFC7E7}"/>
                </a:ext>
              </a:extLst>
            </p:cNvPr>
            <p:cNvGrpSpPr/>
            <p:nvPr/>
          </p:nvGrpSpPr>
          <p:grpSpPr>
            <a:xfrm>
              <a:off x="6868696" y="3739680"/>
              <a:ext cx="263611" cy="244125"/>
              <a:chOff x="4302936" y="1599047"/>
              <a:chExt cx="1101687" cy="1020250"/>
            </a:xfrm>
          </p:grpSpPr>
          <p:sp>
            <p:nvSpPr>
              <p:cNvPr id="192" name="Rounded Rectangle 191">
                <a:extLst>
                  <a:ext uri="{FF2B5EF4-FFF2-40B4-BE49-F238E27FC236}">
                    <a16:creationId xmlns:a16="http://schemas.microsoft.com/office/drawing/2014/main" xmlns="" id="{EFB3816A-61DC-B475-ACBF-F11977DCB8DB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xmlns="" id="{6CBFC702-3671-C6A0-6D25-341780B687A7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xmlns="" id="{B3C97232-785B-FE06-556B-476C5F489246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xmlns="" id="{F15429F9-2F76-1832-E2C0-9AB1DF363908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xmlns="" id="{B767BB68-FEC3-E23B-4FDA-0AF7B6CA5E59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xmlns="" id="{ECFA6E26-6291-A110-7E48-86124139BB3A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xmlns="" id="{79D32473-9CC0-7B71-7847-1DD97B05B990}"/>
                </a:ext>
              </a:extLst>
            </p:cNvPr>
            <p:cNvGrpSpPr/>
            <p:nvPr/>
          </p:nvGrpSpPr>
          <p:grpSpPr>
            <a:xfrm>
              <a:off x="7136326" y="3739680"/>
              <a:ext cx="263611" cy="244125"/>
              <a:chOff x="4302936" y="1599047"/>
              <a:chExt cx="1101687" cy="1020250"/>
            </a:xfrm>
          </p:grpSpPr>
          <p:sp>
            <p:nvSpPr>
              <p:cNvPr id="186" name="Rounded Rectangle 185">
                <a:extLst>
                  <a:ext uri="{FF2B5EF4-FFF2-40B4-BE49-F238E27FC236}">
                    <a16:creationId xmlns:a16="http://schemas.microsoft.com/office/drawing/2014/main" xmlns="" id="{53A6FEBA-D59B-E3DB-8384-FF8432492087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xmlns="" id="{A1359839-11D8-E185-D4D1-B3EB8CB250C8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xmlns="" id="{EBD37F9F-A8EF-AE22-DA3C-9D69F39666F3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xmlns="" id="{A36E3030-E08C-2A13-5C28-1C04316F29BD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xmlns="" id="{9F887E26-6E06-A598-DB46-DA6CD84743B2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xmlns="" id="{A04F6D22-95C0-4757-2DAF-86A0B8E1D2C0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xmlns="" id="{13C35F7F-CE4F-974D-4985-2A33D646D52A}"/>
                </a:ext>
              </a:extLst>
            </p:cNvPr>
            <p:cNvGrpSpPr/>
            <p:nvPr/>
          </p:nvGrpSpPr>
          <p:grpSpPr>
            <a:xfrm>
              <a:off x="7396521" y="3739680"/>
              <a:ext cx="263611" cy="244125"/>
              <a:chOff x="4302936" y="1599047"/>
              <a:chExt cx="1101687" cy="1020250"/>
            </a:xfrm>
          </p:grpSpPr>
          <p:sp>
            <p:nvSpPr>
              <p:cNvPr id="180" name="Rounded Rectangle 179">
                <a:extLst>
                  <a:ext uri="{FF2B5EF4-FFF2-40B4-BE49-F238E27FC236}">
                    <a16:creationId xmlns:a16="http://schemas.microsoft.com/office/drawing/2014/main" xmlns="" id="{570965ED-78A5-5E4B-004E-4F8CDAB7ADC8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xmlns="" id="{C34FBA3A-985A-B3F7-337B-CC0AB13B2DDB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xmlns="" id="{C2B2E51E-655B-DB66-3433-B2B0C3CE42F3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xmlns="" id="{3B6131F6-ECBB-DEEB-88AD-7F757858A4CE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xmlns="" id="{EA653A80-9672-1200-85FE-038A1070DE42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xmlns="" id="{7AEDC4AE-4AD0-4836-EB6D-18F0D0AFDF30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</p:grp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xmlns="" id="{7421B700-0231-E655-C382-CC3837962881}"/>
              </a:ext>
            </a:extLst>
          </p:cNvPr>
          <p:cNvCxnSpPr>
            <a:cxnSpLocks/>
          </p:cNvCxnSpPr>
          <p:nvPr/>
        </p:nvCxnSpPr>
        <p:spPr>
          <a:xfrm flipV="1">
            <a:off x="536914" y="4851023"/>
            <a:ext cx="11282047" cy="23743"/>
          </a:xfrm>
          <a:prstGeom prst="straightConnector1">
            <a:avLst/>
          </a:prstGeom>
          <a:noFill/>
          <a:ln w="25400" cap="flat" cmpd="sng" algn="ctr">
            <a:solidFill>
              <a:srgbClr val="71685C"/>
            </a:solidFill>
            <a:prstDash val="solid"/>
          </a:ln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rgbClr val="71685C">
                <a:tint val="100000"/>
                <a:shade val="100000"/>
                <a:hueMod val="100000"/>
                <a:satMod val="100000"/>
              </a:srgbClr>
            </a:contourClr>
          </a:sp3d>
        </p:spPr>
      </p:cxnSp>
      <p:sp>
        <p:nvSpPr>
          <p:cNvPr id="208" name="Content Placeholder 4">
            <a:extLst>
              <a:ext uri="{FF2B5EF4-FFF2-40B4-BE49-F238E27FC236}">
                <a16:creationId xmlns:a16="http://schemas.microsoft.com/office/drawing/2014/main" xmlns="" id="{7D365F50-9481-74D9-E904-DEAB232C874A}"/>
              </a:ext>
            </a:extLst>
          </p:cNvPr>
          <p:cNvSpPr txBox="1">
            <a:spLocks/>
          </p:cNvSpPr>
          <p:nvPr/>
        </p:nvSpPr>
        <p:spPr>
          <a:xfrm>
            <a:off x="609600" y="4947808"/>
            <a:ext cx="10193489" cy="4810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500" b="1" dirty="0">
                <a:solidFill>
                  <a:schemeClr val="tx1"/>
                </a:solidFill>
              </a:rPr>
              <a:t>Thread Mapping: Each CUDA Block mapped to each Vortex HW thread</a:t>
            </a:r>
          </a:p>
        </p:txBody>
      </p:sp>
    </p:spTree>
    <p:extLst>
      <p:ext uri="{BB962C8B-B14F-4D97-AF65-F5344CB8AC3E}">
        <p14:creationId xmlns:p14="http://schemas.microsoft.com/office/powerpoint/2010/main" val="41102034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29DF18D3-EE98-1BB9-CF83-754F9F685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06031C07-9AFA-63FB-B4FD-69EDFC3954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A8E3CB5-1C0F-F9EC-9258-4D535FFA037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27</a:t>
            </a:fld>
            <a:endParaRPr lang="en-US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xmlns="" id="{5E65B6D3-A413-782D-10F6-BB1F69AEDF91}"/>
              </a:ext>
            </a:extLst>
          </p:cNvPr>
          <p:cNvSpPr/>
          <p:nvPr/>
        </p:nvSpPr>
        <p:spPr>
          <a:xfrm>
            <a:off x="4202859" y="2554778"/>
            <a:ext cx="1010194" cy="576944"/>
          </a:xfrm>
          <a:prstGeom prst="rightArrow">
            <a:avLst/>
          </a:prstGeom>
          <a:solidFill>
            <a:srgbClr val="0030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EE54CC09-99EF-5AA7-C48F-A0937CCCF1B2}"/>
              </a:ext>
            </a:extLst>
          </p:cNvPr>
          <p:cNvSpPr/>
          <p:nvPr/>
        </p:nvSpPr>
        <p:spPr>
          <a:xfrm>
            <a:off x="5545156" y="1580241"/>
            <a:ext cx="5301697" cy="3007149"/>
          </a:xfrm>
          <a:prstGeom prst="roundRect">
            <a:avLst>
              <a:gd name="adj" fmla="val 1170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x-none" sz="13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4EBDE2F8-83FF-B2DD-D9A4-055DCB44BC76}"/>
              </a:ext>
            </a:extLst>
          </p:cNvPr>
          <p:cNvSpPr/>
          <p:nvPr/>
        </p:nvSpPr>
        <p:spPr>
          <a:xfrm>
            <a:off x="5721791" y="1756178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x-none" sz="13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0DDB7B94-1437-113F-DB6C-2DEAF99DD251}"/>
              </a:ext>
            </a:extLst>
          </p:cNvPr>
          <p:cNvSpPr/>
          <p:nvPr/>
        </p:nvSpPr>
        <p:spPr>
          <a:xfrm>
            <a:off x="8266770" y="1756178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x-none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CBB1138-A0E5-0903-8025-0600613D4036}"/>
              </a:ext>
            </a:extLst>
          </p:cNvPr>
          <p:cNvSpPr/>
          <p:nvPr/>
        </p:nvSpPr>
        <p:spPr>
          <a:xfrm>
            <a:off x="5897419" y="3064903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59FFDFE-CAAB-710C-8CA5-90832B31F597}"/>
              </a:ext>
            </a:extLst>
          </p:cNvPr>
          <p:cNvSpPr/>
          <p:nvPr/>
        </p:nvSpPr>
        <p:spPr>
          <a:xfrm>
            <a:off x="6068404" y="2908786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601C9C43-33AC-C775-DBB1-705829BF6168}"/>
              </a:ext>
            </a:extLst>
          </p:cNvPr>
          <p:cNvSpPr/>
          <p:nvPr/>
        </p:nvSpPr>
        <p:spPr>
          <a:xfrm>
            <a:off x="6254258" y="2737800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389CF69C-BEC7-456B-41B2-DF7784B150E2}"/>
              </a:ext>
            </a:extLst>
          </p:cNvPr>
          <p:cNvSpPr/>
          <p:nvPr/>
        </p:nvSpPr>
        <p:spPr>
          <a:xfrm>
            <a:off x="6447546" y="2566814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1F113DFF-348B-E494-6B51-4D5E5522F197}"/>
              </a:ext>
            </a:extLst>
          </p:cNvPr>
          <p:cNvSpPr/>
          <p:nvPr/>
        </p:nvSpPr>
        <p:spPr>
          <a:xfrm>
            <a:off x="8506804" y="3064903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B95EFBF4-DC55-324E-C26C-A095A3C13EB5}"/>
              </a:ext>
            </a:extLst>
          </p:cNvPr>
          <p:cNvSpPr/>
          <p:nvPr/>
        </p:nvSpPr>
        <p:spPr>
          <a:xfrm>
            <a:off x="8677789" y="2908786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8E2FCEC4-5CC7-7F2B-A0B5-4FD51744BEC8}"/>
              </a:ext>
            </a:extLst>
          </p:cNvPr>
          <p:cNvSpPr/>
          <p:nvPr/>
        </p:nvSpPr>
        <p:spPr>
          <a:xfrm>
            <a:off x="8863643" y="2737800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E7E8C347-A1E3-C807-D1F3-65018EAC2C95}"/>
              </a:ext>
            </a:extLst>
          </p:cNvPr>
          <p:cNvSpPr/>
          <p:nvPr/>
        </p:nvSpPr>
        <p:spPr>
          <a:xfrm>
            <a:off x="9056931" y="2566814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xmlns="" id="{3093B851-0B21-5F83-582A-24190BE49A9B}"/>
              </a:ext>
            </a:extLst>
          </p:cNvPr>
          <p:cNvSpPr txBox="1">
            <a:spLocks/>
          </p:cNvSpPr>
          <p:nvPr/>
        </p:nvSpPr>
        <p:spPr>
          <a:xfrm>
            <a:off x="5394455" y="128733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Vortex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xmlns="" id="{A428B820-F60D-25E0-B4A8-3E1685C5A010}"/>
              </a:ext>
            </a:extLst>
          </p:cNvPr>
          <p:cNvSpPr txBox="1">
            <a:spLocks/>
          </p:cNvSpPr>
          <p:nvPr/>
        </p:nvSpPr>
        <p:spPr>
          <a:xfrm>
            <a:off x="6085831" y="177055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xmlns="" id="{FF061D81-68F5-FEB5-3E8F-311E617868F1}"/>
              </a:ext>
            </a:extLst>
          </p:cNvPr>
          <p:cNvSpPr txBox="1">
            <a:spLocks/>
          </p:cNvSpPr>
          <p:nvPr/>
        </p:nvSpPr>
        <p:spPr>
          <a:xfrm>
            <a:off x="8755120" y="17499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09A7ACE5-1758-4E88-EC62-0CDEBBEA2F1F}"/>
              </a:ext>
            </a:extLst>
          </p:cNvPr>
          <p:cNvSpPr/>
          <p:nvPr/>
        </p:nvSpPr>
        <p:spPr>
          <a:xfrm>
            <a:off x="6633400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4BB3D78B-71DC-052F-D1E4-FFD4EAF573A3}"/>
              </a:ext>
            </a:extLst>
          </p:cNvPr>
          <p:cNvSpPr/>
          <p:nvPr/>
        </p:nvSpPr>
        <p:spPr>
          <a:xfrm>
            <a:off x="6896701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xmlns="" id="{236541B3-DA6B-51CF-76C0-2D84F59DE4B6}"/>
              </a:ext>
            </a:extLst>
          </p:cNvPr>
          <p:cNvSpPr/>
          <p:nvPr/>
        </p:nvSpPr>
        <p:spPr>
          <a:xfrm>
            <a:off x="7165867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xmlns="" id="{64286980-8A69-F5E8-7551-F4FF742E0E3C}"/>
              </a:ext>
            </a:extLst>
          </p:cNvPr>
          <p:cNvSpPr/>
          <p:nvPr/>
        </p:nvSpPr>
        <p:spPr>
          <a:xfrm>
            <a:off x="7440358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4">
            <a:extLst>
              <a:ext uri="{FF2B5EF4-FFF2-40B4-BE49-F238E27FC236}">
                <a16:creationId xmlns:a16="http://schemas.microsoft.com/office/drawing/2014/main" xmlns="" id="{9F616653-767D-C3BA-2670-0CFB8F476CE3}"/>
              </a:ext>
            </a:extLst>
          </p:cNvPr>
          <p:cNvSpPr txBox="1">
            <a:spLocks/>
          </p:cNvSpPr>
          <p:nvPr/>
        </p:nvSpPr>
        <p:spPr>
          <a:xfrm>
            <a:off x="6354890" y="2273873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Warp</a:t>
            </a:r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xmlns="" id="{FD637038-46E7-9008-8906-81F0BD0F4C61}"/>
              </a:ext>
            </a:extLst>
          </p:cNvPr>
          <p:cNvSpPr txBox="1">
            <a:spLocks/>
          </p:cNvSpPr>
          <p:nvPr/>
        </p:nvSpPr>
        <p:spPr>
          <a:xfrm>
            <a:off x="9031183" y="2273873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Warp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D2826DE8-B764-29BF-09C9-229B7B42D1F9}"/>
              </a:ext>
            </a:extLst>
          </p:cNvPr>
          <p:cNvSpPr/>
          <p:nvPr/>
        </p:nvSpPr>
        <p:spPr>
          <a:xfrm>
            <a:off x="9280884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xmlns="" id="{637AF776-A4D2-EA76-BC88-8FB55EF8312C}"/>
              </a:ext>
            </a:extLst>
          </p:cNvPr>
          <p:cNvSpPr/>
          <p:nvPr/>
        </p:nvSpPr>
        <p:spPr>
          <a:xfrm>
            <a:off x="9544185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xmlns="" id="{604BB526-813B-37C5-E19F-C9A7875FDC6B}"/>
              </a:ext>
            </a:extLst>
          </p:cNvPr>
          <p:cNvSpPr/>
          <p:nvPr/>
        </p:nvSpPr>
        <p:spPr>
          <a:xfrm>
            <a:off x="9813351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A4C94F13-3CB7-0476-9855-B6F722D28001}"/>
              </a:ext>
            </a:extLst>
          </p:cNvPr>
          <p:cNvSpPr/>
          <p:nvPr/>
        </p:nvSpPr>
        <p:spPr>
          <a:xfrm>
            <a:off x="10087842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xmlns="" id="{98D6FB1B-A388-13C9-E171-E001685159D0}"/>
              </a:ext>
            </a:extLst>
          </p:cNvPr>
          <p:cNvGrpSpPr/>
          <p:nvPr/>
        </p:nvGrpSpPr>
        <p:grpSpPr>
          <a:xfrm>
            <a:off x="5809372" y="1859436"/>
            <a:ext cx="632977" cy="586188"/>
            <a:chOff x="4302936" y="1599047"/>
            <a:chExt cx="1101687" cy="1020250"/>
          </a:xfrm>
        </p:grpSpPr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xmlns="" id="{9B3AEB3F-F442-19C1-119D-F49E8D03C7E5}"/>
                </a:ext>
              </a:extLst>
            </p:cNvPr>
            <p:cNvSpPr/>
            <p:nvPr/>
          </p:nvSpPr>
          <p:spPr>
            <a:xfrm>
              <a:off x="4302936" y="1599047"/>
              <a:ext cx="1101687" cy="1020250"/>
            </a:xfrm>
            <a:prstGeom prst="roundRect">
              <a:avLst>
                <a:gd name="adj" fmla="val 11700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x-none" sz="1300" dirty="0"/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xmlns="" id="{1871A9BA-D8EC-6902-65E1-936DD499C9EA}"/>
                </a:ext>
              </a:extLst>
            </p:cNvPr>
            <p:cNvSpPr/>
            <p:nvPr/>
          </p:nvSpPr>
          <p:spPr>
            <a:xfrm>
              <a:off x="44659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xmlns="" id="{8117A1E2-2103-4970-A09A-F8F39BBCA9F3}"/>
                </a:ext>
              </a:extLst>
            </p:cNvPr>
            <p:cNvSpPr/>
            <p:nvPr/>
          </p:nvSpPr>
          <p:spPr>
            <a:xfrm>
              <a:off x="46183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xmlns="" id="{C6EE1AA5-7EC6-E8AB-C244-CC845620C33C}"/>
                </a:ext>
              </a:extLst>
            </p:cNvPr>
            <p:cNvSpPr/>
            <p:nvPr/>
          </p:nvSpPr>
          <p:spPr>
            <a:xfrm>
              <a:off x="47707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xmlns="" id="{215DDCCF-2B8D-143D-1320-4F17184C4030}"/>
                </a:ext>
              </a:extLst>
            </p:cNvPr>
            <p:cNvSpPr/>
            <p:nvPr/>
          </p:nvSpPr>
          <p:spPr>
            <a:xfrm>
              <a:off x="49231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xmlns="" id="{60A9A0C3-C430-0CCB-7E97-0561E960E793}"/>
                </a:ext>
              </a:extLst>
            </p:cNvPr>
            <p:cNvSpPr/>
            <p:nvPr/>
          </p:nvSpPr>
          <p:spPr>
            <a:xfrm>
              <a:off x="50755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xmlns="" id="{AD826470-765F-19DB-A80A-F5DE19EBCA02}"/>
              </a:ext>
            </a:extLst>
          </p:cNvPr>
          <p:cNvGrpSpPr/>
          <p:nvPr/>
        </p:nvGrpSpPr>
        <p:grpSpPr>
          <a:xfrm>
            <a:off x="8406944" y="1859436"/>
            <a:ext cx="632977" cy="586188"/>
            <a:chOff x="4302936" y="1599047"/>
            <a:chExt cx="1101687" cy="1020250"/>
          </a:xfrm>
        </p:grpSpPr>
        <p:sp>
          <p:nvSpPr>
            <p:cNvPr id="160" name="Rounded Rectangle 159">
              <a:extLst>
                <a:ext uri="{FF2B5EF4-FFF2-40B4-BE49-F238E27FC236}">
                  <a16:creationId xmlns:a16="http://schemas.microsoft.com/office/drawing/2014/main" xmlns="" id="{865E18C4-20AC-8A08-4F18-43B3E8FAD5E3}"/>
                </a:ext>
              </a:extLst>
            </p:cNvPr>
            <p:cNvSpPr/>
            <p:nvPr/>
          </p:nvSpPr>
          <p:spPr>
            <a:xfrm>
              <a:off x="4302936" y="1599047"/>
              <a:ext cx="1101687" cy="1020250"/>
            </a:xfrm>
            <a:prstGeom prst="roundRect">
              <a:avLst>
                <a:gd name="adj" fmla="val 11700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x-none" sz="1300" dirty="0"/>
            </a:p>
          </p:txBody>
        </p:sp>
        <p:sp>
          <p:nvSpPr>
            <p:cNvPr id="161" name="Freeform 160">
              <a:extLst>
                <a:ext uri="{FF2B5EF4-FFF2-40B4-BE49-F238E27FC236}">
                  <a16:creationId xmlns:a16="http://schemas.microsoft.com/office/drawing/2014/main" xmlns="" id="{63498291-CD3C-43C9-B326-14AA3C8D59AD}"/>
                </a:ext>
              </a:extLst>
            </p:cNvPr>
            <p:cNvSpPr/>
            <p:nvPr/>
          </p:nvSpPr>
          <p:spPr>
            <a:xfrm>
              <a:off x="44659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162" name="Freeform 161">
              <a:extLst>
                <a:ext uri="{FF2B5EF4-FFF2-40B4-BE49-F238E27FC236}">
                  <a16:creationId xmlns:a16="http://schemas.microsoft.com/office/drawing/2014/main" xmlns="" id="{CEB288CD-6E90-23D8-1706-18EA075964D7}"/>
                </a:ext>
              </a:extLst>
            </p:cNvPr>
            <p:cNvSpPr/>
            <p:nvPr/>
          </p:nvSpPr>
          <p:spPr>
            <a:xfrm>
              <a:off x="46183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163" name="Freeform 162">
              <a:extLst>
                <a:ext uri="{FF2B5EF4-FFF2-40B4-BE49-F238E27FC236}">
                  <a16:creationId xmlns:a16="http://schemas.microsoft.com/office/drawing/2014/main" xmlns="" id="{9EB5F26D-44D7-4316-21CD-E19584DF009A}"/>
                </a:ext>
              </a:extLst>
            </p:cNvPr>
            <p:cNvSpPr/>
            <p:nvPr/>
          </p:nvSpPr>
          <p:spPr>
            <a:xfrm>
              <a:off x="47707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164" name="Freeform 163">
              <a:extLst>
                <a:ext uri="{FF2B5EF4-FFF2-40B4-BE49-F238E27FC236}">
                  <a16:creationId xmlns:a16="http://schemas.microsoft.com/office/drawing/2014/main" xmlns="" id="{AA8AB3A9-45A6-AE5E-3177-C324C0732F8F}"/>
                </a:ext>
              </a:extLst>
            </p:cNvPr>
            <p:cNvSpPr/>
            <p:nvPr/>
          </p:nvSpPr>
          <p:spPr>
            <a:xfrm>
              <a:off x="49231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165" name="Freeform 164">
              <a:extLst>
                <a:ext uri="{FF2B5EF4-FFF2-40B4-BE49-F238E27FC236}">
                  <a16:creationId xmlns:a16="http://schemas.microsoft.com/office/drawing/2014/main" xmlns="" id="{A0290CFF-6306-06C9-FB9F-7869D6D19142}"/>
                </a:ext>
              </a:extLst>
            </p:cNvPr>
            <p:cNvSpPr/>
            <p:nvPr/>
          </p:nvSpPr>
          <p:spPr>
            <a:xfrm>
              <a:off x="50755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</p:grpSp>
      <p:sp>
        <p:nvSpPr>
          <p:cNvPr id="166" name="Content Placeholder 4">
            <a:extLst>
              <a:ext uri="{FF2B5EF4-FFF2-40B4-BE49-F238E27FC236}">
                <a16:creationId xmlns:a16="http://schemas.microsoft.com/office/drawing/2014/main" xmlns="" id="{ED478F87-E4F5-3DD6-9244-EB20AC73B7B3}"/>
              </a:ext>
            </a:extLst>
          </p:cNvPr>
          <p:cNvSpPr txBox="1">
            <a:spLocks/>
          </p:cNvSpPr>
          <p:nvPr/>
        </p:nvSpPr>
        <p:spPr>
          <a:xfrm>
            <a:off x="561567" y="4919328"/>
            <a:ext cx="8719317" cy="4810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500" b="1" dirty="0">
                <a:solidFill>
                  <a:schemeClr val="tx1"/>
                </a:solidFill>
              </a:rPr>
              <a:t>Core Mapping: Each CUDA Block mapped to each Vortex Core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2E2D7B58-152B-5567-8A40-005A41469C05}"/>
              </a:ext>
            </a:extLst>
          </p:cNvPr>
          <p:cNvSpPr txBox="1">
            <a:spLocks/>
          </p:cNvSpPr>
          <p:nvPr/>
        </p:nvSpPr>
        <p:spPr bwMode="auto">
          <a:xfrm>
            <a:off x="609600" y="162791"/>
            <a:ext cx="109728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norm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2"/>
                </a:solidFill>
                <a:latin typeface="+mj-lt"/>
                <a:ea typeface="+mj-ea"/>
                <a:cs typeface="돋움" panose="020B0600000101010101" pitchFamily="34" charset="-127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9pPr>
          </a:lstStyle>
          <a:p>
            <a:r>
              <a:rPr lang="en-US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 CUDA Kernel to Vortex: Core Mapping</a:t>
            </a:r>
            <a:endParaRPr lang="x-none" b="1" dirty="0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xmlns="" id="{FD52C0D6-E823-A1D2-16D9-146910D35F3B}"/>
              </a:ext>
            </a:extLst>
          </p:cNvPr>
          <p:cNvGrpSpPr/>
          <p:nvPr/>
        </p:nvGrpSpPr>
        <p:grpSpPr>
          <a:xfrm>
            <a:off x="620050" y="1274268"/>
            <a:ext cx="3256091" cy="3343131"/>
            <a:chOff x="620050" y="1274268"/>
            <a:chExt cx="3256091" cy="3343131"/>
          </a:xfrm>
        </p:grpSpPr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xmlns="" id="{93332534-AC16-E4F4-0662-E85DACB44DAD}"/>
                </a:ext>
              </a:extLst>
            </p:cNvPr>
            <p:cNvSpPr/>
            <p:nvPr/>
          </p:nvSpPr>
          <p:spPr>
            <a:xfrm>
              <a:off x="1403247" y="1651873"/>
              <a:ext cx="132075" cy="691455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104" name="Content Placeholder 4">
              <a:extLst>
                <a:ext uri="{FF2B5EF4-FFF2-40B4-BE49-F238E27FC236}">
                  <a16:creationId xmlns:a16="http://schemas.microsoft.com/office/drawing/2014/main" xmlns="" id="{F4CC5D7A-24D2-9DE6-6727-2AA42947927A}"/>
                </a:ext>
              </a:extLst>
            </p:cNvPr>
            <p:cNvSpPr txBox="1">
              <a:spLocks/>
            </p:cNvSpPr>
            <p:nvPr/>
          </p:nvSpPr>
          <p:spPr>
            <a:xfrm>
              <a:off x="753153" y="2552720"/>
              <a:ext cx="1432262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Thread</a:t>
              </a:r>
            </a:p>
          </p:txBody>
        </p:sp>
        <p:sp>
          <p:nvSpPr>
            <p:cNvPr id="105" name="Content Placeholder 4">
              <a:extLst>
                <a:ext uri="{FF2B5EF4-FFF2-40B4-BE49-F238E27FC236}">
                  <a16:creationId xmlns:a16="http://schemas.microsoft.com/office/drawing/2014/main" xmlns="" id="{26E9F690-4A09-34ED-884F-B4B40496EF7A}"/>
                </a:ext>
              </a:extLst>
            </p:cNvPr>
            <p:cNvSpPr txBox="1">
              <a:spLocks/>
            </p:cNvSpPr>
            <p:nvPr/>
          </p:nvSpPr>
          <p:spPr>
            <a:xfrm>
              <a:off x="2234843" y="2576387"/>
              <a:ext cx="1489394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Block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xmlns="" id="{ACDA6E3D-948B-D0C8-ADD8-852E46A8C272}"/>
                </a:ext>
              </a:extLst>
            </p:cNvPr>
            <p:cNvGrpSpPr/>
            <p:nvPr/>
          </p:nvGrpSpPr>
          <p:grpSpPr>
            <a:xfrm>
              <a:off x="2457026" y="1487047"/>
              <a:ext cx="1040285" cy="963387"/>
              <a:chOff x="6477918" y="2894294"/>
              <a:chExt cx="1101687" cy="1069412"/>
            </a:xfrm>
          </p:grpSpPr>
          <p:sp>
            <p:nvSpPr>
              <p:cNvPr id="125" name="Rounded Rectangle 124">
                <a:extLst>
                  <a:ext uri="{FF2B5EF4-FFF2-40B4-BE49-F238E27FC236}">
                    <a16:creationId xmlns:a16="http://schemas.microsoft.com/office/drawing/2014/main" xmlns="" id="{555A7127-878B-B5FE-A49C-9ABE8EDA4208}"/>
                  </a:ext>
                </a:extLst>
              </p:cNvPr>
              <p:cNvSpPr/>
              <p:nvPr/>
            </p:nvSpPr>
            <p:spPr>
              <a:xfrm>
                <a:off x="6477918" y="2894294"/>
                <a:ext cx="1101687" cy="1069412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xmlns="" id="{4BE21BB4-7637-F827-F431-8D78D1FCA879}"/>
                  </a:ext>
                </a:extLst>
              </p:cNvPr>
              <p:cNvSpPr/>
              <p:nvPr/>
            </p:nvSpPr>
            <p:spPr>
              <a:xfrm>
                <a:off x="66409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xmlns="" id="{A0E715EF-C32E-D65B-E50C-92D0BFEC562E}"/>
                  </a:ext>
                </a:extLst>
              </p:cNvPr>
              <p:cNvSpPr/>
              <p:nvPr/>
            </p:nvSpPr>
            <p:spPr>
              <a:xfrm>
                <a:off x="67933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xmlns="" id="{4635B986-69D0-622C-D2FA-A16F4EF1355A}"/>
                  </a:ext>
                </a:extLst>
              </p:cNvPr>
              <p:cNvSpPr/>
              <p:nvPr/>
            </p:nvSpPr>
            <p:spPr>
              <a:xfrm>
                <a:off x="69457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xmlns="" id="{E7195453-4F29-E00D-89BF-2E7FEFE7622F}"/>
                  </a:ext>
                </a:extLst>
              </p:cNvPr>
              <p:cNvSpPr/>
              <p:nvPr/>
            </p:nvSpPr>
            <p:spPr>
              <a:xfrm>
                <a:off x="70981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xmlns="" id="{A0576582-6BB8-5619-3441-63E8558AF2B4}"/>
                  </a:ext>
                </a:extLst>
              </p:cNvPr>
              <p:cNvSpPr/>
              <p:nvPr/>
            </p:nvSpPr>
            <p:spPr>
              <a:xfrm>
                <a:off x="72505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xmlns="" id="{BFC6E55E-5AA8-B592-89A9-226D4A91CAA0}"/>
                </a:ext>
              </a:extLst>
            </p:cNvPr>
            <p:cNvGrpSpPr/>
            <p:nvPr/>
          </p:nvGrpSpPr>
          <p:grpSpPr>
            <a:xfrm>
              <a:off x="814411" y="3027267"/>
              <a:ext cx="2903665" cy="1132589"/>
              <a:chOff x="5637149" y="4626962"/>
              <a:chExt cx="3075051" cy="1199439"/>
            </a:xfrm>
          </p:grpSpPr>
          <p:sp>
            <p:nvSpPr>
              <p:cNvPr id="109" name="Rounded Rectangle 108">
                <a:extLst>
                  <a:ext uri="{FF2B5EF4-FFF2-40B4-BE49-F238E27FC236}">
                    <a16:creationId xmlns:a16="http://schemas.microsoft.com/office/drawing/2014/main" xmlns="" id="{C34A08AE-A5D8-3E8A-E9AD-74432B37B3D7}"/>
                  </a:ext>
                </a:extLst>
              </p:cNvPr>
              <p:cNvSpPr/>
              <p:nvPr/>
            </p:nvSpPr>
            <p:spPr>
              <a:xfrm>
                <a:off x="5637149" y="4626962"/>
                <a:ext cx="3075051" cy="1199439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xmlns="" id="{630E6C8E-A41A-96E1-1B44-C52F35BF699D}"/>
                  </a:ext>
                </a:extLst>
              </p:cNvPr>
              <p:cNvGrpSpPr/>
              <p:nvPr/>
            </p:nvGrpSpPr>
            <p:grpSpPr>
              <a:xfrm>
                <a:off x="5727889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119" name="Rounded Rectangle 118">
                  <a:extLst>
                    <a:ext uri="{FF2B5EF4-FFF2-40B4-BE49-F238E27FC236}">
                      <a16:creationId xmlns:a16="http://schemas.microsoft.com/office/drawing/2014/main" xmlns="" id="{40C2EDDC-3122-F1EC-FCAC-1507D9B2A130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x-none" sz="1300" dirty="0"/>
                </a:p>
              </p:txBody>
            </p:sp>
            <p:sp>
              <p:nvSpPr>
                <p:cNvPr id="120" name="Freeform 119">
                  <a:extLst>
                    <a:ext uri="{FF2B5EF4-FFF2-40B4-BE49-F238E27FC236}">
                      <a16:creationId xmlns:a16="http://schemas.microsoft.com/office/drawing/2014/main" xmlns="" id="{A0C5F08C-9736-8BB6-9B24-540EE803EF15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21" name="Freeform 120">
                  <a:extLst>
                    <a:ext uri="{FF2B5EF4-FFF2-40B4-BE49-F238E27FC236}">
                      <a16:creationId xmlns:a16="http://schemas.microsoft.com/office/drawing/2014/main" xmlns="" id="{B98F2615-C832-8EC5-D4BF-59479949D17B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22" name="Freeform 121">
                  <a:extLst>
                    <a:ext uri="{FF2B5EF4-FFF2-40B4-BE49-F238E27FC236}">
                      <a16:creationId xmlns:a16="http://schemas.microsoft.com/office/drawing/2014/main" xmlns="" id="{827AF5F6-7EEB-6892-A30E-27B516001161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23" name="Freeform 122">
                  <a:extLst>
                    <a:ext uri="{FF2B5EF4-FFF2-40B4-BE49-F238E27FC236}">
                      <a16:creationId xmlns:a16="http://schemas.microsoft.com/office/drawing/2014/main" xmlns="" id="{FEC142D1-D664-BDA2-A7E1-A6E50AFE4B21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24" name="Freeform 123">
                  <a:extLst>
                    <a:ext uri="{FF2B5EF4-FFF2-40B4-BE49-F238E27FC236}">
                      <a16:creationId xmlns:a16="http://schemas.microsoft.com/office/drawing/2014/main" xmlns="" id="{E514654F-15D8-B0B1-5327-DCFAA9511332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xmlns="" id="{2E98B4B0-9CCF-753E-CB22-071A9E45F2F8}"/>
                  </a:ext>
                </a:extLst>
              </p:cNvPr>
              <p:cNvGrpSpPr/>
              <p:nvPr/>
            </p:nvGrpSpPr>
            <p:grpSpPr>
              <a:xfrm>
                <a:off x="7459758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113" name="Rounded Rectangle 112">
                  <a:extLst>
                    <a:ext uri="{FF2B5EF4-FFF2-40B4-BE49-F238E27FC236}">
                      <a16:creationId xmlns:a16="http://schemas.microsoft.com/office/drawing/2014/main" xmlns="" id="{E96F204A-78BC-00BC-9CC4-899C5F7C728D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x-none" sz="1300" dirty="0"/>
                </a:p>
              </p:txBody>
            </p:sp>
            <p:sp>
              <p:nvSpPr>
                <p:cNvPr id="114" name="Freeform 113">
                  <a:extLst>
                    <a:ext uri="{FF2B5EF4-FFF2-40B4-BE49-F238E27FC236}">
                      <a16:creationId xmlns:a16="http://schemas.microsoft.com/office/drawing/2014/main" xmlns="" id="{BE1AE5E1-A8BB-1D88-8C23-5A089FC83879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xmlns="" id="{B91963A7-0A15-E82D-B0E7-D0269EA9CF52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xmlns="" id="{FA5707AF-078A-F069-1601-5E191C38F766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17" name="Freeform 116">
                  <a:extLst>
                    <a:ext uri="{FF2B5EF4-FFF2-40B4-BE49-F238E27FC236}">
                      <a16:creationId xmlns:a16="http://schemas.microsoft.com/office/drawing/2014/main" xmlns="" id="{9824B288-4FF0-313A-CFE9-F575A1F1E837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xmlns="" id="{9F236947-D1DD-8084-E86D-FDCD1D62F60B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</p:grp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xmlns="" id="{742E357E-9818-9A6A-CBD3-FC206894EAC2}"/>
                  </a:ext>
                </a:extLst>
              </p:cNvPr>
              <p:cNvSpPr/>
              <p:nvPr/>
            </p:nvSpPr>
            <p:spPr>
              <a:xfrm>
                <a:off x="6920316" y="5032867"/>
                <a:ext cx="444671" cy="28097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dirty="0">
                    <a:solidFill>
                      <a:schemeClr val="tx1"/>
                    </a:solidFill>
                  </a:rPr>
                  <a:t>…</a:t>
                </a:r>
              </a:p>
            </p:txBody>
          </p: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xmlns="" id="{CFC36D2F-BFE5-9627-A305-E6BE254A1FC7}"/>
                </a:ext>
              </a:extLst>
            </p:cNvPr>
            <p:cNvSpPr/>
            <p:nvPr/>
          </p:nvSpPr>
          <p:spPr>
            <a:xfrm>
              <a:off x="620050" y="1274268"/>
              <a:ext cx="3256091" cy="33431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</p:grpSp>
      <p:sp>
        <p:nvSpPr>
          <p:cNvPr id="131" name="Content Placeholder 4">
            <a:extLst>
              <a:ext uri="{FF2B5EF4-FFF2-40B4-BE49-F238E27FC236}">
                <a16:creationId xmlns:a16="http://schemas.microsoft.com/office/drawing/2014/main" xmlns="" id="{C07E01C5-B6F5-DE36-FF88-DE39D557888E}"/>
              </a:ext>
            </a:extLst>
          </p:cNvPr>
          <p:cNvSpPr txBox="1">
            <a:spLocks/>
          </p:cNvSpPr>
          <p:nvPr/>
        </p:nvSpPr>
        <p:spPr>
          <a:xfrm>
            <a:off x="814411" y="4199915"/>
            <a:ext cx="2903664" cy="694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Kernel Instance</a:t>
            </a:r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xmlns="" id="{5C863295-A4CC-C11D-49FB-FE9D9365F2EA}"/>
              </a:ext>
            </a:extLst>
          </p:cNvPr>
          <p:cNvCxnSpPr>
            <a:cxnSpLocks/>
          </p:cNvCxnSpPr>
          <p:nvPr/>
        </p:nvCxnSpPr>
        <p:spPr>
          <a:xfrm flipV="1">
            <a:off x="536914" y="4851023"/>
            <a:ext cx="11282047" cy="23743"/>
          </a:xfrm>
          <a:prstGeom prst="straightConnector1">
            <a:avLst/>
          </a:prstGeom>
          <a:noFill/>
          <a:ln w="25400" cap="flat" cmpd="sng" algn="ctr">
            <a:solidFill>
              <a:srgbClr val="71685C"/>
            </a:solidFill>
            <a:prstDash val="solid"/>
          </a:ln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rgbClr val="71685C">
                <a:tint val="100000"/>
                <a:shade val="100000"/>
                <a:hueMod val="100000"/>
                <a:satMod val="100000"/>
              </a:srgbClr>
            </a:contourClr>
          </a:sp3d>
        </p:spPr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xmlns="" id="{CAEA91FA-60D1-EFC7-DA76-EEBA9D9949D8}"/>
              </a:ext>
            </a:extLst>
          </p:cNvPr>
          <p:cNvSpPr txBox="1"/>
          <p:nvPr/>
        </p:nvSpPr>
        <p:spPr>
          <a:xfrm>
            <a:off x="561567" y="5255671"/>
            <a:ext cx="7563805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200" dirty="0"/>
              <a:t>C</a:t>
            </a:r>
            <a:r>
              <a:rPr lang="en-US" sz="2200" dirty="0">
                <a:solidFill>
                  <a:schemeClr val="tx1"/>
                </a:solidFill>
              </a:rPr>
              <a:t>an Make Better Use of HW Resources when: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/>
              <a:cs typeface="+mn-cs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Linear (Coalesced) Memory Access between adjacent Cuda threads.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When #of CUDA Blocks &lt; Total Vortex HW threads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221BCEBA-623D-72E5-0BFF-2DB70C7469A6}"/>
              </a:ext>
            </a:extLst>
          </p:cNvPr>
          <p:cNvSpPr txBox="1">
            <a:spLocks/>
          </p:cNvSpPr>
          <p:nvPr/>
        </p:nvSpPr>
        <p:spPr>
          <a:xfrm>
            <a:off x="6361527" y="33968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xmlns="" id="{CF04BFA2-A3A6-09BE-4AA4-76B9936B1C40}"/>
              </a:ext>
            </a:extLst>
          </p:cNvPr>
          <p:cNvSpPr txBox="1">
            <a:spLocks/>
          </p:cNvSpPr>
          <p:nvPr/>
        </p:nvSpPr>
        <p:spPr>
          <a:xfrm>
            <a:off x="9009011" y="33968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</p:spTree>
    <p:extLst>
      <p:ext uri="{BB962C8B-B14F-4D97-AF65-F5344CB8AC3E}">
        <p14:creationId xmlns:p14="http://schemas.microsoft.com/office/powerpoint/2010/main" val="15269587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63E0AF-7A5E-025D-BEF9-B77E4D431FC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Compilation Passes Overview</a:t>
            </a:r>
            <a:endParaRPr lang="x-none" sz="3200" b="1" dirty="0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3EC88D-DCDC-3118-A509-3FE69A2AF56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2435103" y="1311037"/>
            <a:ext cx="11145589" cy="4785360"/>
          </a:xfrm>
        </p:spPr>
        <p:txBody>
          <a:bodyPr/>
          <a:lstStyle/>
          <a:p>
            <a:r>
              <a:rPr lang="en-US" sz="2400" dirty="0"/>
              <a:t>CUDA</a:t>
            </a:r>
            <a:r>
              <a:rPr lang="x-none" sz="2400"/>
              <a:t> </a:t>
            </a:r>
            <a:r>
              <a:rPr lang="x-none" sz="2400" dirty="0"/>
              <a:t>processing model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Thread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Block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Kernel execution instance</a:t>
            </a:r>
          </a:p>
          <a:p>
            <a:pPr marL="0" indent="0">
              <a:buNone/>
            </a:pPr>
            <a:endParaRPr lang="en-US" dirty="0"/>
          </a:p>
          <a:p>
            <a:r>
              <a:rPr lang="x-none" sz="2400"/>
              <a:t>Vortex </a:t>
            </a:r>
            <a:r>
              <a:rPr lang="en-US" sz="2400" dirty="0"/>
              <a:t>Warp</a:t>
            </a:r>
            <a:r>
              <a:rPr lang="x-none" sz="2400"/>
              <a:t>s </a:t>
            </a:r>
            <a:endParaRPr lang="x-none" sz="2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Thread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Warp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Core</a:t>
            </a:r>
          </a:p>
          <a:p>
            <a:endParaRPr lang="x-none" dirty="0"/>
          </a:p>
        </p:txBody>
      </p:sp>
      <p:sp>
        <p:nvSpPr>
          <p:cNvPr id="35" name="Content Placeholder 4">
            <a:extLst>
              <a:ext uri="{FF2B5EF4-FFF2-40B4-BE49-F238E27FC236}">
                <a16:creationId xmlns:a16="http://schemas.microsoft.com/office/drawing/2014/main" xmlns="" id="{7A9BA6B5-7D47-DB76-646F-5D63E57107D1}"/>
              </a:ext>
            </a:extLst>
          </p:cNvPr>
          <p:cNvSpPr txBox="1">
            <a:spLocks/>
          </p:cNvSpPr>
          <p:nvPr/>
        </p:nvSpPr>
        <p:spPr>
          <a:xfrm>
            <a:off x="814411" y="4199915"/>
            <a:ext cx="2903664" cy="694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Kernel Instance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5FF1A3B1-45DD-6E86-ACCA-E914F10A76EE}"/>
              </a:ext>
            </a:extLst>
          </p:cNvPr>
          <p:cNvGrpSpPr/>
          <p:nvPr/>
        </p:nvGrpSpPr>
        <p:grpSpPr>
          <a:xfrm>
            <a:off x="620050" y="1274268"/>
            <a:ext cx="3256091" cy="3343131"/>
            <a:chOff x="620050" y="1274268"/>
            <a:chExt cx="3256091" cy="334313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xmlns="" id="{FFFFB4DE-7BDF-DEC5-FBA9-87C866317119}"/>
                </a:ext>
              </a:extLst>
            </p:cNvPr>
            <p:cNvSpPr/>
            <p:nvPr/>
          </p:nvSpPr>
          <p:spPr>
            <a:xfrm>
              <a:off x="1403247" y="1651873"/>
              <a:ext cx="132075" cy="691455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26" name="Content Placeholder 4">
              <a:extLst>
                <a:ext uri="{FF2B5EF4-FFF2-40B4-BE49-F238E27FC236}">
                  <a16:creationId xmlns:a16="http://schemas.microsoft.com/office/drawing/2014/main" xmlns="" id="{68E1F7DA-E03E-8E73-D318-A91C461B3436}"/>
                </a:ext>
              </a:extLst>
            </p:cNvPr>
            <p:cNvSpPr txBox="1">
              <a:spLocks/>
            </p:cNvSpPr>
            <p:nvPr/>
          </p:nvSpPr>
          <p:spPr>
            <a:xfrm>
              <a:off x="753153" y="2552720"/>
              <a:ext cx="1432262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Thread</a:t>
              </a:r>
            </a:p>
          </p:txBody>
        </p:sp>
        <p:sp>
          <p:nvSpPr>
            <p:cNvPr id="28" name="Content Placeholder 4">
              <a:extLst>
                <a:ext uri="{FF2B5EF4-FFF2-40B4-BE49-F238E27FC236}">
                  <a16:creationId xmlns:a16="http://schemas.microsoft.com/office/drawing/2014/main" xmlns="" id="{9E4A0514-0701-0031-9351-F8A04CD1BC66}"/>
                </a:ext>
              </a:extLst>
            </p:cNvPr>
            <p:cNvSpPr txBox="1">
              <a:spLocks/>
            </p:cNvSpPr>
            <p:nvPr/>
          </p:nvSpPr>
          <p:spPr>
            <a:xfrm>
              <a:off x="2234843" y="2576387"/>
              <a:ext cx="1489394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Block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xmlns="" id="{75A30350-E0F7-CD4B-36E8-EE99559D3306}"/>
                </a:ext>
              </a:extLst>
            </p:cNvPr>
            <p:cNvGrpSpPr/>
            <p:nvPr/>
          </p:nvGrpSpPr>
          <p:grpSpPr>
            <a:xfrm>
              <a:off x="2457026" y="1487047"/>
              <a:ext cx="1040285" cy="963387"/>
              <a:chOff x="6477918" y="2894294"/>
              <a:chExt cx="1101687" cy="1069412"/>
            </a:xfrm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xmlns="" id="{951C56A3-BFF0-3298-A0DD-046BD013C62F}"/>
                  </a:ext>
                </a:extLst>
              </p:cNvPr>
              <p:cNvSpPr/>
              <p:nvPr/>
            </p:nvSpPr>
            <p:spPr>
              <a:xfrm>
                <a:off x="6477918" y="2894294"/>
                <a:ext cx="1101687" cy="1069412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xmlns="" id="{4F976B4A-7AAB-F88F-461C-7326BBA19506}"/>
                  </a:ext>
                </a:extLst>
              </p:cNvPr>
              <p:cNvSpPr/>
              <p:nvPr/>
            </p:nvSpPr>
            <p:spPr>
              <a:xfrm>
                <a:off x="66409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xmlns="" id="{F2BA06B3-9E46-D2CC-BEA8-8E01A6AD7392}"/>
                  </a:ext>
                </a:extLst>
              </p:cNvPr>
              <p:cNvSpPr/>
              <p:nvPr/>
            </p:nvSpPr>
            <p:spPr>
              <a:xfrm>
                <a:off x="67933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xmlns="" id="{9C07BFF7-D7B4-A464-0CBF-DD399C67D2B4}"/>
                  </a:ext>
                </a:extLst>
              </p:cNvPr>
              <p:cNvSpPr/>
              <p:nvPr/>
            </p:nvSpPr>
            <p:spPr>
              <a:xfrm>
                <a:off x="69457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xmlns="" id="{BB7C559E-FF3A-E743-2B8E-5A8DC82352C8}"/>
                  </a:ext>
                </a:extLst>
              </p:cNvPr>
              <p:cNvSpPr/>
              <p:nvPr/>
            </p:nvSpPr>
            <p:spPr>
              <a:xfrm>
                <a:off x="70981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xmlns="" id="{597A438E-20F0-FCAE-D96F-106C525A9307}"/>
                  </a:ext>
                </a:extLst>
              </p:cNvPr>
              <p:cNvSpPr/>
              <p:nvPr/>
            </p:nvSpPr>
            <p:spPr>
              <a:xfrm>
                <a:off x="72505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xmlns="" id="{E62C17F3-022F-A58B-DEBA-BE2FE4871356}"/>
                </a:ext>
              </a:extLst>
            </p:cNvPr>
            <p:cNvGrpSpPr/>
            <p:nvPr/>
          </p:nvGrpSpPr>
          <p:grpSpPr>
            <a:xfrm>
              <a:off x="814411" y="3027267"/>
              <a:ext cx="2903665" cy="1132589"/>
              <a:chOff x="5637149" y="4626962"/>
              <a:chExt cx="3075051" cy="1199439"/>
            </a:xfrm>
          </p:grpSpPr>
          <p:sp>
            <p:nvSpPr>
              <p:cNvPr id="57" name="Rounded Rectangle 56">
                <a:extLst>
                  <a:ext uri="{FF2B5EF4-FFF2-40B4-BE49-F238E27FC236}">
                    <a16:creationId xmlns:a16="http://schemas.microsoft.com/office/drawing/2014/main" xmlns="" id="{80ED04A8-C009-20B2-1ABF-76138A5D3F1A}"/>
                  </a:ext>
                </a:extLst>
              </p:cNvPr>
              <p:cNvSpPr/>
              <p:nvPr/>
            </p:nvSpPr>
            <p:spPr>
              <a:xfrm>
                <a:off x="5637149" y="4626962"/>
                <a:ext cx="3075051" cy="1199439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x-none" sz="13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xmlns="" id="{4F18A625-8CF2-8736-182D-A443FA92E1DB}"/>
                  </a:ext>
                </a:extLst>
              </p:cNvPr>
              <p:cNvGrpSpPr/>
              <p:nvPr/>
            </p:nvGrpSpPr>
            <p:grpSpPr>
              <a:xfrm>
                <a:off x="5727889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37" name="Rounded Rectangle 36">
                  <a:extLst>
                    <a:ext uri="{FF2B5EF4-FFF2-40B4-BE49-F238E27FC236}">
                      <a16:creationId xmlns:a16="http://schemas.microsoft.com/office/drawing/2014/main" xmlns="" id="{52EB9F99-C7D7-D6D1-927D-E0BD09630D26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x-none" sz="1300" dirty="0"/>
                </a:p>
              </p:txBody>
            </p:sp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xmlns="" id="{E68F91FB-B51B-54DF-1EA0-6BE2B1D2CC2B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39" name="Freeform 38">
                  <a:extLst>
                    <a:ext uri="{FF2B5EF4-FFF2-40B4-BE49-F238E27FC236}">
                      <a16:creationId xmlns:a16="http://schemas.microsoft.com/office/drawing/2014/main" xmlns="" id="{A1DA1F34-56B5-31DA-A11E-D9CBB42936B2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40" name="Freeform 39">
                  <a:extLst>
                    <a:ext uri="{FF2B5EF4-FFF2-40B4-BE49-F238E27FC236}">
                      <a16:creationId xmlns:a16="http://schemas.microsoft.com/office/drawing/2014/main" xmlns="" id="{D1184CF4-41F2-83C7-E999-2C0F515A5CD9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41" name="Freeform 40">
                  <a:extLst>
                    <a:ext uri="{FF2B5EF4-FFF2-40B4-BE49-F238E27FC236}">
                      <a16:creationId xmlns:a16="http://schemas.microsoft.com/office/drawing/2014/main" xmlns="" id="{0DCD619E-76BC-FF4E-8844-1C5B8C61B7BC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xmlns="" id="{8B932960-152F-A12B-6B72-64703AD9DC7A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xmlns="" id="{0EEB5ABF-2732-199B-4795-76CA5DEBAF76}"/>
                  </a:ext>
                </a:extLst>
              </p:cNvPr>
              <p:cNvGrpSpPr/>
              <p:nvPr/>
            </p:nvGrpSpPr>
            <p:grpSpPr>
              <a:xfrm>
                <a:off x="7459758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44" name="Rounded Rectangle 43">
                  <a:extLst>
                    <a:ext uri="{FF2B5EF4-FFF2-40B4-BE49-F238E27FC236}">
                      <a16:creationId xmlns:a16="http://schemas.microsoft.com/office/drawing/2014/main" xmlns="" id="{65CA0EAC-ABDB-7A81-9BEB-44212EF10D04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x-none" sz="1300" dirty="0"/>
                </a:p>
              </p:txBody>
            </p:sp>
            <p:sp>
              <p:nvSpPr>
                <p:cNvPr id="45" name="Freeform 44">
                  <a:extLst>
                    <a:ext uri="{FF2B5EF4-FFF2-40B4-BE49-F238E27FC236}">
                      <a16:creationId xmlns:a16="http://schemas.microsoft.com/office/drawing/2014/main" xmlns="" id="{16B28A8D-BC2E-8368-3E6E-F9FE9CAB0C4A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46" name="Freeform 45">
                  <a:extLst>
                    <a:ext uri="{FF2B5EF4-FFF2-40B4-BE49-F238E27FC236}">
                      <a16:creationId xmlns:a16="http://schemas.microsoft.com/office/drawing/2014/main" xmlns="" id="{1F456555-0B60-72CE-2EE9-9D46FD76941A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47" name="Freeform 46">
                  <a:extLst>
                    <a:ext uri="{FF2B5EF4-FFF2-40B4-BE49-F238E27FC236}">
                      <a16:creationId xmlns:a16="http://schemas.microsoft.com/office/drawing/2014/main" xmlns="" id="{80B0322E-BBF5-AE81-F267-E519C7AD6EB6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48" name="Freeform 47">
                  <a:extLst>
                    <a:ext uri="{FF2B5EF4-FFF2-40B4-BE49-F238E27FC236}">
                      <a16:creationId xmlns:a16="http://schemas.microsoft.com/office/drawing/2014/main" xmlns="" id="{0C350346-F894-D4CF-1D54-0835E3933FB5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  <p:sp>
              <p:nvSpPr>
                <p:cNvPr id="49" name="Freeform 48">
                  <a:extLst>
                    <a:ext uri="{FF2B5EF4-FFF2-40B4-BE49-F238E27FC236}">
                      <a16:creationId xmlns:a16="http://schemas.microsoft.com/office/drawing/2014/main" xmlns="" id="{B398AF9F-729F-86B8-3FB5-B25C6007A085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x-none"/>
                </a:p>
              </p:txBody>
            </p:sp>
          </p:grp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xmlns="" id="{3FC76EE2-0DDE-0128-D071-AEBE696991F3}"/>
                  </a:ext>
                </a:extLst>
              </p:cNvPr>
              <p:cNvSpPr/>
              <p:nvPr/>
            </p:nvSpPr>
            <p:spPr>
              <a:xfrm>
                <a:off x="6920316" y="5032867"/>
                <a:ext cx="444671" cy="28097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dirty="0">
                    <a:solidFill>
                      <a:schemeClr val="tx1"/>
                    </a:solidFill>
                  </a:rPr>
                  <a:t>…</a:t>
                </a:r>
              </a:p>
            </p:txBody>
          </p: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xmlns="" id="{A844AA29-15E1-C5E1-1947-A845A2E3553D}"/>
                </a:ext>
              </a:extLst>
            </p:cNvPr>
            <p:cNvSpPr/>
            <p:nvPr/>
          </p:nvSpPr>
          <p:spPr>
            <a:xfrm>
              <a:off x="620050" y="1274268"/>
              <a:ext cx="3256091" cy="33431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</p:grpSp>
      <p:sp>
        <p:nvSpPr>
          <p:cNvPr id="61" name="Right Arrow 60">
            <a:extLst>
              <a:ext uri="{FF2B5EF4-FFF2-40B4-BE49-F238E27FC236}">
                <a16:creationId xmlns:a16="http://schemas.microsoft.com/office/drawing/2014/main" xmlns="" id="{E7261B82-F69D-DD61-DFE0-AD294D17AAB8}"/>
              </a:ext>
            </a:extLst>
          </p:cNvPr>
          <p:cNvSpPr/>
          <p:nvPr/>
        </p:nvSpPr>
        <p:spPr>
          <a:xfrm>
            <a:off x="4394714" y="2671499"/>
            <a:ext cx="1010194" cy="576944"/>
          </a:xfrm>
          <a:prstGeom prst="rightArrow">
            <a:avLst/>
          </a:prstGeom>
          <a:solidFill>
            <a:srgbClr val="0030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BFDEC00A-9905-84B1-834A-24D0AC0FEA5C}"/>
              </a:ext>
            </a:extLst>
          </p:cNvPr>
          <p:cNvSpPr/>
          <p:nvPr/>
        </p:nvSpPr>
        <p:spPr>
          <a:xfrm>
            <a:off x="5796494" y="1523692"/>
            <a:ext cx="5301697" cy="3007149"/>
          </a:xfrm>
          <a:prstGeom prst="roundRect">
            <a:avLst>
              <a:gd name="adj" fmla="val 1170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x-none" sz="13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E5D47A3F-90AA-9D00-AE44-B4A9A9B2B3C2}"/>
              </a:ext>
            </a:extLst>
          </p:cNvPr>
          <p:cNvSpPr/>
          <p:nvPr/>
        </p:nvSpPr>
        <p:spPr>
          <a:xfrm>
            <a:off x="5973129" y="1699629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x-none" sz="13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858289DB-14DF-04D8-E864-0FE6E66EA2CB}"/>
              </a:ext>
            </a:extLst>
          </p:cNvPr>
          <p:cNvSpPr/>
          <p:nvPr/>
        </p:nvSpPr>
        <p:spPr>
          <a:xfrm>
            <a:off x="8518108" y="1699629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x-none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866CCB7-A771-7165-2510-08EC1D80D941}"/>
              </a:ext>
            </a:extLst>
          </p:cNvPr>
          <p:cNvSpPr/>
          <p:nvPr/>
        </p:nvSpPr>
        <p:spPr>
          <a:xfrm>
            <a:off x="6148757" y="3008354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8D76B9C-59D5-9F6B-7810-0C35FFA3D4DC}"/>
              </a:ext>
            </a:extLst>
          </p:cNvPr>
          <p:cNvSpPr/>
          <p:nvPr/>
        </p:nvSpPr>
        <p:spPr>
          <a:xfrm>
            <a:off x="6319742" y="2852237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74076D7-6F45-2BDF-22E0-E707BF5CCCBE}"/>
              </a:ext>
            </a:extLst>
          </p:cNvPr>
          <p:cNvSpPr/>
          <p:nvPr/>
        </p:nvSpPr>
        <p:spPr>
          <a:xfrm>
            <a:off x="6505596" y="2681251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6D6C0EF7-94BE-C674-9F4D-AF0D11C3F182}"/>
              </a:ext>
            </a:extLst>
          </p:cNvPr>
          <p:cNvSpPr/>
          <p:nvPr/>
        </p:nvSpPr>
        <p:spPr>
          <a:xfrm>
            <a:off x="6698884" y="2510265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14A893A-1CF6-5E42-0BD6-C111113A41B5}"/>
              </a:ext>
            </a:extLst>
          </p:cNvPr>
          <p:cNvSpPr/>
          <p:nvPr/>
        </p:nvSpPr>
        <p:spPr>
          <a:xfrm>
            <a:off x="8758142" y="3008354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F3536057-AA0A-9D79-AEEE-03ADA3555EAC}"/>
              </a:ext>
            </a:extLst>
          </p:cNvPr>
          <p:cNvSpPr/>
          <p:nvPr/>
        </p:nvSpPr>
        <p:spPr>
          <a:xfrm>
            <a:off x="8929127" y="2852237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B229C86D-7615-FCCB-D21A-EE0D4E07E809}"/>
              </a:ext>
            </a:extLst>
          </p:cNvPr>
          <p:cNvSpPr/>
          <p:nvPr/>
        </p:nvSpPr>
        <p:spPr>
          <a:xfrm>
            <a:off x="9114981" y="2681251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8C860D5-05D1-522B-F30C-A70A43E6F38B}"/>
              </a:ext>
            </a:extLst>
          </p:cNvPr>
          <p:cNvSpPr/>
          <p:nvPr/>
        </p:nvSpPr>
        <p:spPr>
          <a:xfrm>
            <a:off x="9308269" y="2510265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xmlns="" id="{C2E34059-C598-F27F-7339-9232FA6257D5}"/>
              </a:ext>
            </a:extLst>
          </p:cNvPr>
          <p:cNvSpPr txBox="1">
            <a:spLocks/>
          </p:cNvSpPr>
          <p:nvPr/>
        </p:nvSpPr>
        <p:spPr>
          <a:xfrm>
            <a:off x="5645793" y="1230787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Vortex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xmlns="" id="{7403896F-EB01-C4C5-A4A8-147C266A7781}"/>
              </a:ext>
            </a:extLst>
          </p:cNvPr>
          <p:cNvSpPr txBox="1">
            <a:spLocks/>
          </p:cNvSpPr>
          <p:nvPr/>
        </p:nvSpPr>
        <p:spPr>
          <a:xfrm>
            <a:off x="6337169" y="1714007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xmlns="" id="{DD386647-D8DC-151C-4488-5A3087211B2C}"/>
              </a:ext>
            </a:extLst>
          </p:cNvPr>
          <p:cNvSpPr txBox="1">
            <a:spLocks/>
          </p:cNvSpPr>
          <p:nvPr/>
        </p:nvSpPr>
        <p:spPr>
          <a:xfrm>
            <a:off x="9006458" y="1693392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B53C1997-CF32-5002-D0D4-B36883C4FDB0}"/>
              </a:ext>
            </a:extLst>
          </p:cNvPr>
          <p:cNvSpPr/>
          <p:nvPr/>
        </p:nvSpPr>
        <p:spPr>
          <a:xfrm>
            <a:off x="6884738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7C29B77D-1804-B82F-5467-AC044F6377D6}"/>
              </a:ext>
            </a:extLst>
          </p:cNvPr>
          <p:cNvSpPr/>
          <p:nvPr/>
        </p:nvSpPr>
        <p:spPr>
          <a:xfrm>
            <a:off x="7148039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xmlns="" id="{FA9F6122-80FF-6B6B-E6AD-FB07E01EBB44}"/>
              </a:ext>
            </a:extLst>
          </p:cNvPr>
          <p:cNvSpPr/>
          <p:nvPr/>
        </p:nvSpPr>
        <p:spPr>
          <a:xfrm>
            <a:off x="7417205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xmlns="" id="{600B7B39-DDA7-5D59-7AA8-2334B927679F}"/>
              </a:ext>
            </a:extLst>
          </p:cNvPr>
          <p:cNvSpPr/>
          <p:nvPr/>
        </p:nvSpPr>
        <p:spPr>
          <a:xfrm>
            <a:off x="7691696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4">
            <a:extLst>
              <a:ext uri="{FF2B5EF4-FFF2-40B4-BE49-F238E27FC236}">
                <a16:creationId xmlns:a16="http://schemas.microsoft.com/office/drawing/2014/main" xmlns="" id="{8FD32FEC-1EFB-E98F-2BB0-AFCB1DB34C8B}"/>
              </a:ext>
            </a:extLst>
          </p:cNvPr>
          <p:cNvSpPr txBox="1">
            <a:spLocks/>
          </p:cNvSpPr>
          <p:nvPr/>
        </p:nvSpPr>
        <p:spPr>
          <a:xfrm>
            <a:off x="6606228" y="2217324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Warp</a:t>
            </a:r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xmlns="" id="{54148E77-9022-744A-C661-6822F2293222}"/>
              </a:ext>
            </a:extLst>
          </p:cNvPr>
          <p:cNvSpPr txBox="1">
            <a:spLocks/>
          </p:cNvSpPr>
          <p:nvPr/>
        </p:nvSpPr>
        <p:spPr>
          <a:xfrm>
            <a:off x="9282521" y="2217324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Warp</a:t>
            </a:r>
          </a:p>
        </p:txBody>
      </p:sp>
      <p:sp>
        <p:nvSpPr>
          <p:cNvPr id="66" name="Content Placeholder 4">
            <a:extLst>
              <a:ext uri="{FF2B5EF4-FFF2-40B4-BE49-F238E27FC236}">
                <a16:creationId xmlns:a16="http://schemas.microsoft.com/office/drawing/2014/main" xmlns="" id="{504A97EF-B507-0534-CBA7-C79F2956AD01}"/>
              </a:ext>
            </a:extLst>
          </p:cNvPr>
          <p:cNvSpPr txBox="1">
            <a:spLocks/>
          </p:cNvSpPr>
          <p:nvPr/>
        </p:nvSpPr>
        <p:spPr>
          <a:xfrm>
            <a:off x="6606228" y="333244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4C07E274-4800-7D5D-A94F-6BA4728FA041}"/>
              </a:ext>
            </a:extLst>
          </p:cNvPr>
          <p:cNvSpPr/>
          <p:nvPr/>
        </p:nvSpPr>
        <p:spPr>
          <a:xfrm>
            <a:off x="9532222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xmlns="" id="{0E3D7889-0276-51FD-73CB-3163B0D714D5}"/>
              </a:ext>
            </a:extLst>
          </p:cNvPr>
          <p:cNvSpPr/>
          <p:nvPr/>
        </p:nvSpPr>
        <p:spPr>
          <a:xfrm>
            <a:off x="9795523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xmlns="" id="{7CFCB197-E1E4-0F5A-E351-47E1AA14D043}"/>
              </a:ext>
            </a:extLst>
          </p:cNvPr>
          <p:cNvSpPr/>
          <p:nvPr/>
        </p:nvSpPr>
        <p:spPr>
          <a:xfrm>
            <a:off x="10064689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A549EA20-1C0C-7912-6D88-E83D5ABA9D3C}"/>
              </a:ext>
            </a:extLst>
          </p:cNvPr>
          <p:cNvSpPr/>
          <p:nvPr/>
        </p:nvSpPr>
        <p:spPr>
          <a:xfrm>
            <a:off x="10339180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Content Placeholder 4">
            <a:extLst>
              <a:ext uri="{FF2B5EF4-FFF2-40B4-BE49-F238E27FC236}">
                <a16:creationId xmlns:a16="http://schemas.microsoft.com/office/drawing/2014/main" xmlns="" id="{2F824A25-0A6A-DA27-2C19-20478FF7B322}"/>
              </a:ext>
            </a:extLst>
          </p:cNvPr>
          <p:cNvSpPr txBox="1">
            <a:spLocks/>
          </p:cNvSpPr>
          <p:nvPr/>
        </p:nvSpPr>
        <p:spPr>
          <a:xfrm>
            <a:off x="9253712" y="333244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78037E35-C81C-5434-8986-86BE2740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ACAEA3CC-8659-72D7-2892-E04C12689772}"/>
              </a:ext>
            </a:extLst>
          </p:cNvPr>
          <p:cNvGrpSpPr/>
          <p:nvPr/>
        </p:nvGrpSpPr>
        <p:grpSpPr>
          <a:xfrm>
            <a:off x="426500" y="4851023"/>
            <a:ext cx="11438800" cy="1336635"/>
            <a:chOff x="426500" y="4851023"/>
            <a:chExt cx="11438800" cy="133663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CFA01D83-4A0B-0F24-6D10-B6C97A515091}"/>
                </a:ext>
              </a:extLst>
            </p:cNvPr>
            <p:cNvGrpSpPr/>
            <p:nvPr/>
          </p:nvGrpSpPr>
          <p:grpSpPr>
            <a:xfrm>
              <a:off x="426500" y="4851023"/>
              <a:ext cx="11438800" cy="870172"/>
              <a:chOff x="426500" y="4851023"/>
              <a:chExt cx="11438800" cy="870172"/>
            </a:xfrm>
          </p:grpSpPr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xmlns="" id="{E7D46B96-81A3-825B-171B-F36FC1CF7BA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6914" y="4851023"/>
                <a:ext cx="11282047" cy="23743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71685C"/>
                </a:solidFill>
                <a:prstDash val="solid"/>
              </a:ln>
              <a:effectLst>
                <a:outerShdw blurRad="50800" dist="43000" dir="5400000" rotWithShape="0">
                  <a:srgbClr val="000000">
                    <a:alpha val="40000"/>
                  </a:srgbClr>
                </a:outerShdw>
              </a:effectLst>
              <a:scene3d>
                <a:camera prst="orthographicFront" fov="0">
                  <a:rot lat="0" lon="0" rev="0"/>
                </a:camera>
                <a:lightRig rig="balanced" dir="t">
                  <a:rot lat="0" lon="0" rev="0"/>
                </a:lightRig>
              </a:scene3d>
              <a:sp3d prstMaterial="matte">
                <a:bevelT w="0" h="0"/>
                <a:contourClr>
                  <a:srgbClr val="71685C">
                    <a:tint val="100000"/>
                    <a:shade val="100000"/>
                    <a:hueMod val="100000"/>
                    <a:satMod val="100000"/>
                  </a:srgbClr>
                </a:contourClr>
              </a:sp3d>
            </p:spPr>
          </p:cxn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xmlns="" id="{84E04CB3-24C6-DF04-A01C-D615BD5AE6C0}"/>
                  </a:ext>
                </a:extLst>
              </p:cNvPr>
              <p:cNvSpPr/>
              <p:nvPr/>
            </p:nvSpPr>
            <p:spPr>
              <a:xfrm>
                <a:off x="426500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Generate Wrapper</a:t>
                </a:r>
              </a:p>
              <a:p>
                <a:pPr algn="ctr"/>
                <a:r>
                  <a:rPr lang="en-US" dirty="0"/>
                  <a:t>for Kernel Launch</a:t>
                </a:r>
              </a:p>
            </p:txBody>
          </p:sp>
          <p:sp>
            <p:nvSpPr>
              <p:cNvPr id="80" name="Rounded Rectangle 79">
                <a:extLst>
                  <a:ext uri="{FF2B5EF4-FFF2-40B4-BE49-F238E27FC236}">
                    <a16:creationId xmlns:a16="http://schemas.microsoft.com/office/drawing/2014/main" xmlns="" id="{38A9572A-FED1-B2CC-9055-E9FAF9FD4FC2}"/>
                  </a:ext>
                </a:extLst>
              </p:cNvPr>
              <p:cNvSpPr/>
              <p:nvPr/>
            </p:nvSpPr>
            <p:spPr>
              <a:xfrm>
                <a:off x="2735017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Support CUDA</a:t>
                </a:r>
                <a:br>
                  <a:rPr lang="en-US" dirty="0"/>
                </a:br>
                <a:r>
                  <a:rPr lang="en-US" dirty="0"/>
                  <a:t>Shared, Const. Mem.</a:t>
                </a:r>
              </a:p>
            </p:txBody>
          </p:sp>
          <p:sp>
            <p:nvSpPr>
              <p:cNvPr id="81" name="Rounded Rectangle 80">
                <a:extLst>
                  <a:ext uri="{FF2B5EF4-FFF2-40B4-BE49-F238E27FC236}">
                    <a16:creationId xmlns:a16="http://schemas.microsoft.com/office/drawing/2014/main" xmlns="" id="{00719B47-D024-4B48-9C75-57D55F2C3888}"/>
                  </a:ext>
                </a:extLst>
              </p:cNvPr>
              <p:cNvSpPr/>
              <p:nvPr/>
            </p:nvSpPr>
            <p:spPr>
              <a:xfrm>
                <a:off x="5041489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Thread Flat Collapsing</a:t>
                </a:r>
              </a:p>
            </p:txBody>
          </p:sp>
          <p:sp>
            <p:nvSpPr>
              <p:cNvPr id="82" name="Rounded Rectangle 81">
                <a:extLst>
                  <a:ext uri="{FF2B5EF4-FFF2-40B4-BE49-F238E27FC236}">
                    <a16:creationId xmlns:a16="http://schemas.microsoft.com/office/drawing/2014/main" xmlns="" id="{0C744460-B6D3-5210-A195-6A3356906E2E}"/>
                  </a:ext>
                </a:extLst>
              </p:cNvPr>
              <p:cNvSpPr/>
              <p:nvPr/>
            </p:nvSpPr>
            <p:spPr>
              <a:xfrm>
                <a:off x="7347960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Handle Synchronizations</a:t>
                </a:r>
              </a:p>
            </p:txBody>
          </p:sp>
          <p:sp>
            <p:nvSpPr>
              <p:cNvPr id="83" name="Rounded Rectangle 82">
                <a:extLst>
                  <a:ext uri="{FF2B5EF4-FFF2-40B4-BE49-F238E27FC236}">
                    <a16:creationId xmlns:a16="http://schemas.microsoft.com/office/drawing/2014/main" xmlns="" id="{BCE63D61-7894-A1AF-8A8D-814C6741AEB5}"/>
                  </a:ext>
                </a:extLst>
              </p:cNvPr>
              <p:cNvSpPr/>
              <p:nvPr/>
            </p:nvSpPr>
            <p:spPr>
              <a:xfrm>
                <a:off x="9654432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Optimization Passes</a:t>
                </a: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xmlns="" id="{44A8421B-C921-D1B4-46DE-32880E0FC8E9}"/>
                </a:ext>
              </a:extLst>
            </p:cNvPr>
            <p:cNvSpPr txBox="1"/>
            <p:nvPr/>
          </p:nvSpPr>
          <p:spPr>
            <a:xfrm rot="5400000">
              <a:off x="6075830" y="5757892"/>
              <a:ext cx="3978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…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875D22D3-1659-0368-AD2A-7FAC544ED526}"/>
              </a:ext>
            </a:extLst>
          </p:cNvPr>
          <p:cNvSpPr/>
          <p:nvPr/>
        </p:nvSpPr>
        <p:spPr>
          <a:xfrm>
            <a:off x="3940923" y="3344540"/>
            <a:ext cx="1790592" cy="372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mapping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ACE7DDD6-CA83-C2F1-2B57-F57FA6DF37F9}"/>
              </a:ext>
            </a:extLst>
          </p:cNvPr>
          <p:cNvSpPr/>
          <p:nvPr/>
        </p:nvSpPr>
        <p:spPr>
          <a:xfrm>
            <a:off x="3940629" y="3823415"/>
            <a:ext cx="1790592" cy="372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Core mapping</a:t>
            </a:r>
          </a:p>
        </p:txBody>
      </p:sp>
    </p:spTree>
    <p:extLst>
      <p:ext uri="{BB962C8B-B14F-4D97-AF65-F5344CB8AC3E}">
        <p14:creationId xmlns:p14="http://schemas.microsoft.com/office/powerpoint/2010/main" val="256832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2D4D738-757E-C936-DA33-9C2C72CE3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A76C5-F28D-4DDC-A6ED-4B440AF31B4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78228C4-AFB2-2155-6114-09963C7447F9}"/>
              </a:ext>
            </a:extLst>
          </p:cNvPr>
          <p:cNvSpPr txBox="1"/>
          <p:nvPr/>
        </p:nvSpPr>
        <p:spPr>
          <a:xfrm>
            <a:off x="1846730" y="3044279"/>
            <a:ext cx="726859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Calibri"/>
                <a:ea typeface="Malgun Gothic"/>
              </a:rPr>
              <a:t>CuPBoP</a:t>
            </a:r>
            <a:r>
              <a:rPr lang="en-US" sz="4400" b="1" dirty="0">
                <a:solidFill>
                  <a:schemeClr val="bg1"/>
                </a:solidFill>
                <a:latin typeface="Calibri"/>
                <a:ea typeface="Malgun Gothic"/>
              </a:rPr>
              <a:t> Tutorial</a:t>
            </a:r>
          </a:p>
        </p:txBody>
      </p:sp>
    </p:spTree>
    <p:extLst>
      <p:ext uri="{BB962C8B-B14F-4D97-AF65-F5344CB8AC3E}">
        <p14:creationId xmlns:p14="http://schemas.microsoft.com/office/powerpoint/2010/main" val="3600890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50E4F1-A57B-14D8-C10F-FCE7FA15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3F9726D-63CF-FE7B-974F-9B32C11D3657}"/>
              </a:ext>
            </a:extLst>
          </p:cNvPr>
          <p:cNvSpPr txBox="1"/>
          <p:nvPr/>
        </p:nvSpPr>
        <p:spPr>
          <a:xfrm>
            <a:off x="536914" y="1309812"/>
            <a:ext cx="726859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1200" dirty="0">
              <a:latin typeface="Calibri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en-US" sz="3200" b="1" dirty="0">
                <a:latin typeface="Calibri"/>
                <a:ea typeface="Malgun Gothic"/>
              </a:rPr>
              <a:t>Related works</a:t>
            </a:r>
          </a:p>
          <a:p>
            <a:pPr marL="285750" indent="-285750">
              <a:buFont typeface="Arial"/>
              <a:buChar char="•"/>
            </a:pPr>
            <a:endParaRPr lang="en-US" sz="1200" dirty="0"/>
          </a:p>
          <a:p>
            <a:pPr marL="285750" indent="-285750">
              <a:buFont typeface="Arial"/>
              <a:buChar char="•"/>
            </a:pPr>
            <a:r>
              <a:rPr lang="en-US" sz="3200" b="1" dirty="0" err="1">
                <a:latin typeface="Calibri"/>
                <a:ea typeface="Malgun Gothic"/>
              </a:rPr>
              <a:t>CuPBoP</a:t>
            </a:r>
            <a:r>
              <a:rPr lang="en-US" sz="3200" b="1" dirty="0">
                <a:latin typeface="Calibri"/>
                <a:ea typeface="Malgun Gothic"/>
              </a:rPr>
              <a:t> workflow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 err="1">
                <a:latin typeface="Calibri"/>
                <a:ea typeface="Malgun Gothic"/>
              </a:rPr>
              <a:t>CuPBoP</a:t>
            </a:r>
            <a:r>
              <a:rPr lang="en-US" sz="2800" dirty="0">
                <a:latin typeface="Calibri"/>
                <a:ea typeface="Malgun Gothic"/>
              </a:rPr>
              <a:t> Runtime Functions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Compilation</a:t>
            </a:r>
          </a:p>
          <a:p>
            <a:pPr marL="742950" lvl="1" indent="-285750">
              <a:buFont typeface="Arial"/>
              <a:buChar char="•"/>
            </a:pPr>
            <a:endParaRPr lang="en-US" sz="1200" dirty="0">
              <a:latin typeface="Calibri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en-US" sz="3200" b="1" dirty="0">
                <a:latin typeface="Calibri"/>
                <a:ea typeface="Malgun Gothic"/>
              </a:rPr>
              <a:t>How to Run </a:t>
            </a:r>
            <a:r>
              <a:rPr lang="en-US" sz="3200" b="1" dirty="0" err="1">
                <a:latin typeface="Calibri"/>
                <a:ea typeface="Malgun Gothic"/>
              </a:rPr>
              <a:t>CuPBoP</a:t>
            </a:r>
            <a:endParaRPr lang="en-US" sz="3200" b="1" dirty="0">
              <a:latin typeface="Calibri"/>
              <a:ea typeface="Malgun Gothic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Code Structure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Step-by-step Tutorial</a:t>
            </a:r>
          </a:p>
          <a:p>
            <a:pPr marL="742950" lvl="1" indent="-285750">
              <a:buFont typeface="Arial"/>
              <a:buChar char="•"/>
            </a:pPr>
            <a:endParaRPr lang="en-US" sz="1200" dirty="0">
              <a:latin typeface="Calibri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en-US" sz="3200" b="1" dirty="0">
                <a:latin typeface="Calibri"/>
                <a:ea typeface="Malgun Gothic"/>
              </a:rPr>
              <a:t>Supporting Benchmarks</a:t>
            </a:r>
          </a:p>
        </p:txBody>
      </p:sp>
    </p:spTree>
    <p:extLst>
      <p:ext uri="{BB962C8B-B14F-4D97-AF65-F5344CB8AC3E}">
        <p14:creationId xmlns:p14="http://schemas.microsoft.com/office/powerpoint/2010/main" val="2499027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xmlns="" id="{33FF9D00-225F-C4C8-AE53-A350148D1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39" y="1172837"/>
            <a:ext cx="4695371" cy="51361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1E4EF0-DD1F-A8DA-AC8D-D43C9F951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+mj-lt"/>
                <a:cs typeface="+mj-lt"/>
              </a:rPr>
              <a:t>CuPBoP</a:t>
            </a:r>
            <a:r>
              <a:rPr lang="en-US" dirty="0">
                <a:ea typeface="+mj-lt"/>
                <a:cs typeface="+mj-lt"/>
              </a:rPr>
              <a:t> code structure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5CDB258-B705-5CB6-7CD5-FBF936562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555D53A-D4C3-203A-E817-D4CEAF0E85EA}"/>
              </a:ext>
            </a:extLst>
          </p:cNvPr>
          <p:cNvSpPr txBox="1"/>
          <p:nvPr/>
        </p:nvSpPr>
        <p:spPr>
          <a:xfrm>
            <a:off x="5950226" y="5315228"/>
            <a:ext cx="5581824" cy="830997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2400">
                <a:solidFill>
                  <a:schemeClr val="dk1"/>
                </a:solidFill>
                <a:latin typeface="Calibri"/>
                <a:ea typeface="Malgun Gothic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b="1" dirty="0" err="1"/>
              <a:t>Rodinia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Used for verification the correctness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D243CEFF-FC2D-57D8-798E-AD6B4FFEF691}"/>
              </a:ext>
            </a:extLst>
          </p:cNvPr>
          <p:cNvSpPr/>
          <p:nvPr/>
        </p:nvSpPr>
        <p:spPr>
          <a:xfrm>
            <a:off x="1240971" y="5146067"/>
            <a:ext cx="1787466" cy="424069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xmlns="" id="{DFE8A7AF-5DCF-D9C2-87B4-67569ADED04A}"/>
              </a:ext>
            </a:extLst>
          </p:cNvPr>
          <p:cNvCxnSpPr>
            <a:cxnSpLocks/>
          </p:cNvCxnSpPr>
          <p:nvPr/>
        </p:nvCxnSpPr>
        <p:spPr>
          <a:xfrm>
            <a:off x="3012621" y="5358101"/>
            <a:ext cx="292178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8E527E6E-13FC-018D-52DE-55A1E1DD7E96}"/>
              </a:ext>
            </a:extLst>
          </p:cNvPr>
          <p:cNvSpPr/>
          <p:nvPr/>
        </p:nvSpPr>
        <p:spPr>
          <a:xfrm>
            <a:off x="1240971" y="2024749"/>
            <a:ext cx="3543300" cy="1206950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xmlns="" id="{93FE8E01-FDFD-87F0-73DF-E95B5323BB52}"/>
              </a:ext>
            </a:extLst>
          </p:cNvPr>
          <p:cNvCxnSpPr>
            <a:cxnSpLocks/>
          </p:cNvCxnSpPr>
          <p:nvPr/>
        </p:nvCxnSpPr>
        <p:spPr>
          <a:xfrm>
            <a:off x="4784271" y="2293257"/>
            <a:ext cx="116595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74323D4-2B51-901D-2EC3-EA0BFDAD1F34}"/>
              </a:ext>
            </a:extLst>
          </p:cNvPr>
          <p:cNvSpPr txBox="1"/>
          <p:nvPr/>
        </p:nvSpPr>
        <p:spPr>
          <a:xfrm>
            <a:off x="5950226" y="1462260"/>
            <a:ext cx="5581824" cy="830997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err="1">
                <a:latin typeface="Calibri"/>
                <a:ea typeface="Malgun Gothic"/>
              </a:rPr>
              <a:t>CuPBoP</a:t>
            </a:r>
            <a:r>
              <a:rPr lang="en-US" sz="2400" b="1" dirty="0">
                <a:latin typeface="Calibri"/>
                <a:ea typeface="Malgun Gothic"/>
              </a:rPr>
              <a:t> compilation part</a:t>
            </a:r>
            <a:r>
              <a:rPr lang="en-US" sz="2400" dirty="0">
                <a:latin typeface="Calibri"/>
                <a:ea typeface="Malgun Gothic"/>
              </a:rPr>
              <a:t/>
            </a:r>
            <a:br>
              <a:rPr lang="en-US" sz="2400" dirty="0">
                <a:latin typeface="Calibri"/>
                <a:ea typeface="Malgun Gothic"/>
              </a:rPr>
            </a:br>
            <a:r>
              <a:rPr lang="en-US" sz="2400" dirty="0">
                <a:latin typeface="Calibri"/>
                <a:ea typeface="Malgun Gothic"/>
              </a:rPr>
              <a:t>Most code is about LLVM transformations.</a:t>
            </a:r>
            <a:endParaRPr lang="en-US" sz="2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94F6ABC8-6D3D-5D43-AAE2-60529617670F}"/>
              </a:ext>
            </a:extLst>
          </p:cNvPr>
          <p:cNvSpPr txBox="1"/>
          <p:nvPr/>
        </p:nvSpPr>
        <p:spPr>
          <a:xfrm>
            <a:off x="5950227" y="2659786"/>
            <a:ext cx="5581823" cy="2308324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2400">
                <a:solidFill>
                  <a:schemeClr val="dk1"/>
                </a:solidFill>
                <a:latin typeface="Calibri"/>
                <a:ea typeface="Malgun Gothic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b="1" dirty="0" err="1"/>
              <a:t>CuPBoP</a:t>
            </a:r>
            <a:r>
              <a:rPr lang="en-US" b="1" dirty="0"/>
              <a:t> runtime library</a:t>
            </a:r>
            <a:r>
              <a:rPr lang="en-US" dirty="0"/>
              <a:t>, implements two kinds of CUDA APIs: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Runtime function (e.g., </a:t>
            </a:r>
            <a:r>
              <a:rPr lang="en-US" dirty="0" err="1"/>
              <a:t>cudaMalloc</a:t>
            </a:r>
            <a:r>
              <a:rPr lang="en-US" dirty="0"/>
              <a:t>) : </a:t>
            </a:r>
            <a:br>
              <a:rPr lang="en-US" dirty="0"/>
            </a:br>
            <a:r>
              <a:rPr lang="en-US" dirty="0"/>
              <a:t>functions be executed on the host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Kernel function (e.g., </a:t>
            </a:r>
            <a:r>
              <a:rPr lang="en-US" dirty="0" err="1"/>
              <a:t>nv_powf</a:t>
            </a:r>
            <a:r>
              <a:rPr lang="en-US" dirty="0"/>
              <a:t>) :</a:t>
            </a:r>
            <a:br>
              <a:rPr lang="en-US" dirty="0"/>
            </a:br>
            <a:r>
              <a:rPr lang="en-US" dirty="0"/>
              <a:t>functions be executed on the device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D7F3A02A-480D-A757-0584-1355F44A5D24}"/>
              </a:ext>
            </a:extLst>
          </p:cNvPr>
          <p:cNvSpPr/>
          <p:nvPr/>
        </p:nvSpPr>
        <p:spPr>
          <a:xfrm>
            <a:off x="1240971" y="3585409"/>
            <a:ext cx="2017486" cy="1206948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9EA91A46-BBB9-82CE-93EE-825803C13CA0}"/>
              </a:ext>
            </a:extLst>
          </p:cNvPr>
          <p:cNvCxnSpPr>
            <a:cxnSpLocks/>
          </p:cNvCxnSpPr>
          <p:nvPr/>
        </p:nvCxnSpPr>
        <p:spPr>
          <a:xfrm>
            <a:off x="3258457" y="4225471"/>
            <a:ext cx="269176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8816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3C1B95-A6B6-EFE8-3122-0E6EBD4C2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391DCA3-FDA7-D184-211E-801ED6DD7E9C}"/>
              </a:ext>
            </a:extLst>
          </p:cNvPr>
          <p:cNvSpPr txBox="1"/>
          <p:nvPr/>
        </p:nvSpPr>
        <p:spPr>
          <a:xfrm>
            <a:off x="615715" y="1292784"/>
            <a:ext cx="10966685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latin typeface="Calibri"/>
                <a:ea typeface="Malgun Gothic"/>
              </a:rPr>
              <a:t>Step 0: Build </a:t>
            </a:r>
            <a:r>
              <a:rPr lang="en-US" sz="3600" b="1" dirty="0" err="1">
                <a:latin typeface="Calibri"/>
                <a:ea typeface="Malgun Gothic"/>
              </a:rPr>
              <a:t>CuPBoP</a:t>
            </a:r>
            <a:endParaRPr lang="en-US" sz="3600" b="1" dirty="0">
              <a:latin typeface="Calibri"/>
              <a:ea typeface="Malgun Gothic"/>
            </a:endParaRPr>
          </a:p>
          <a:p>
            <a:endParaRPr lang="en-US" sz="1200" b="1" dirty="0"/>
          </a:p>
          <a:p>
            <a:r>
              <a:rPr lang="en-US" sz="2800" b="1" dirty="0">
                <a:latin typeface="Calibri"/>
                <a:ea typeface="Malgun Gothic"/>
              </a:rPr>
              <a:t>	Requirements: </a:t>
            </a:r>
          </a:p>
          <a:p>
            <a:endParaRPr lang="en-US" sz="2800" b="1" dirty="0"/>
          </a:p>
          <a:p>
            <a:pPr marL="1657350" lvl="3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Linux system (verified: Ubuntu 18.04, 20.04)</a:t>
            </a:r>
          </a:p>
          <a:p>
            <a:pPr marL="1657350" lvl="3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LLVM 14 (in the process of upstream it to Vortex LLVM)</a:t>
            </a:r>
          </a:p>
          <a:p>
            <a:pPr marL="1657350" lvl="3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CUDA toolkit (</a:t>
            </a:r>
            <a:r>
              <a:rPr lang="en-US" sz="2800" dirty="0" err="1">
                <a:latin typeface="Calibri"/>
                <a:ea typeface="Malgun Gothic"/>
                <a:cs typeface="Calibri"/>
              </a:rPr>
              <a:t>CuPBoP</a:t>
            </a:r>
            <a:r>
              <a:rPr lang="en-US" sz="2800" dirty="0">
                <a:latin typeface="Calibri"/>
                <a:ea typeface="Malgun Gothic"/>
                <a:cs typeface="Calibri"/>
              </a:rPr>
              <a:t> needs CUDA toolkit to compile the source programs to NVVM/LLVM IRs.</a:t>
            </a:r>
            <a:r>
              <a:rPr lang="en-US" sz="2800" dirty="0">
                <a:latin typeface="Calibri"/>
                <a:ea typeface="Malgun Gothic"/>
              </a:rPr>
              <a:t>)</a:t>
            </a:r>
          </a:p>
          <a:p>
            <a:pPr marL="1657350" lvl="3" indent="-285750">
              <a:buFont typeface="Arial"/>
              <a:buChar char="•"/>
            </a:pPr>
            <a:r>
              <a:rPr lang="en-US" sz="2800" dirty="0" err="1">
                <a:latin typeface="Calibri"/>
                <a:ea typeface="Malgun Gothic"/>
              </a:rPr>
              <a:t>CMake</a:t>
            </a:r>
            <a:endParaRPr lang="en-US" sz="2800" dirty="0">
              <a:latin typeface="Calibri"/>
              <a:ea typeface="Malgun Gothic"/>
            </a:endParaRPr>
          </a:p>
          <a:p>
            <a:pPr marL="1657350" lvl="3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Vortex (with its dependencies)</a:t>
            </a: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0F0016E-7635-20C1-4238-ED64AB40B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3791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391DCA3-FDA7-D184-211E-801ED6DD7E9C}"/>
              </a:ext>
            </a:extLst>
          </p:cNvPr>
          <p:cNvSpPr txBox="1"/>
          <p:nvPr/>
        </p:nvSpPr>
        <p:spPr>
          <a:xfrm>
            <a:off x="536756" y="1391534"/>
            <a:ext cx="1025643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latin typeface="Calibri"/>
                <a:ea typeface="Malgun Gothic"/>
              </a:rPr>
              <a:t>Step 1: Compile CUDA programs to NVVM/LLVM IRs</a:t>
            </a:r>
            <a:endParaRPr lang="en-US" sz="3600" b="1" dirty="0"/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xmlns="" id="{C4CDDDB7-001F-FF1B-F72C-172C25F94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691" y="2216300"/>
            <a:ext cx="7248617" cy="13150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6070554-4A5F-8C50-4067-627D1F4400ED}"/>
              </a:ext>
            </a:extLst>
          </p:cNvPr>
          <p:cNvSpPr txBox="1"/>
          <p:nvPr/>
        </p:nvSpPr>
        <p:spPr>
          <a:xfrm>
            <a:off x="536756" y="4166897"/>
            <a:ext cx="673593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This will generate two IR Files: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/>
                <a:ea typeface="Malgun Gothic"/>
                <a:cs typeface="Calibri"/>
              </a:rPr>
              <a:t>NVVM IR </a:t>
            </a:r>
            <a:r>
              <a:rPr lang="en-US" sz="2400" b="1" dirty="0">
                <a:latin typeface="Calibri"/>
                <a:ea typeface="Malgun Gothic"/>
                <a:cs typeface="Calibri"/>
              </a:rPr>
              <a:t>(Kernel)</a:t>
            </a:r>
            <a:endParaRPr lang="en-US" sz="2400" b="1" dirty="0"/>
          </a:p>
          <a:p>
            <a:r>
              <a:rPr lang="en-US" dirty="0">
                <a:latin typeface="Calibri"/>
                <a:ea typeface="Malgun Gothic"/>
                <a:cs typeface="Calibri"/>
              </a:rPr>
              <a:t>	vecadd-cuda-nvptx64-nvidia-cuda-sm_50.bc 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/>
                <a:ea typeface="Malgun Gothic"/>
                <a:cs typeface="Calibri"/>
              </a:rPr>
              <a:t>LLVM IR </a:t>
            </a:r>
            <a:r>
              <a:rPr lang="en-US" sz="2400" b="1" dirty="0">
                <a:latin typeface="Calibri"/>
                <a:ea typeface="Malgun Gothic"/>
                <a:cs typeface="Calibri"/>
              </a:rPr>
              <a:t>(Host)</a:t>
            </a:r>
          </a:p>
          <a:p>
            <a:r>
              <a:rPr lang="en-US" dirty="0">
                <a:latin typeface="Calibri"/>
                <a:ea typeface="Malgun Gothic"/>
                <a:cs typeface="Calibri"/>
              </a:rPr>
              <a:t>	vecadd-host-x86_64-unknown-linux-gnu.bc   for</a:t>
            </a:r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4CB8AE0-2F49-402D-069F-441E41E77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pic>
        <p:nvPicPr>
          <p:cNvPr id="13" name="Picture 12" descr="A diagram of a computer system&#10;&#10;Description automatically generated">
            <a:extLst>
              <a:ext uri="{FF2B5EF4-FFF2-40B4-BE49-F238E27FC236}">
                <a16:creationId xmlns:a16="http://schemas.microsoft.com/office/drawing/2014/main" xmlns="" id="{06314B1F-6E96-F4F3-E3D4-1F6D61DEB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2744" y="4166897"/>
            <a:ext cx="4413188" cy="199754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5A3BE0BA-E81C-AF10-1E26-34142E8277D4}"/>
              </a:ext>
            </a:extLst>
          </p:cNvPr>
          <p:cNvSpPr/>
          <p:nvPr/>
        </p:nvSpPr>
        <p:spPr>
          <a:xfrm>
            <a:off x="6812744" y="3984171"/>
            <a:ext cx="1678113" cy="231865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D6958E4D-9C3B-F8C7-ADAB-14EE59BE6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2454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391DCA3-FDA7-D184-211E-801ED6DD7E9C}"/>
              </a:ext>
            </a:extLst>
          </p:cNvPr>
          <p:cNvSpPr txBox="1"/>
          <p:nvPr/>
        </p:nvSpPr>
        <p:spPr>
          <a:xfrm>
            <a:off x="499585" y="1366324"/>
            <a:ext cx="1126092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Calibri"/>
                <a:ea typeface="Malgun Gothic"/>
              </a:rPr>
              <a:t>Step 2: Apply transformations on both IRs. (</a:t>
            </a:r>
            <a:r>
              <a:rPr lang="en-US" sz="2800" b="1" dirty="0" err="1">
                <a:latin typeface="Calibri"/>
                <a:ea typeface="Malgun Gothic"/>
              </a:rPr>
              <a:t>CuPBoP</a:t>
            </a:r>
            <a:r>
              <a:rPr lang="en-US" sz="2800" b="1" dirty="0">
                <a:latin typeface="Calibri"/>
                <a:ea typeface="Malgun Gothic"/>
              </a:rPr>
              <a:t> compilation part)</a:t>
            </a:r>
            <a:endParaRPr lang="en-US" sz="2800" b="1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xmlns="" id="{850C0653-6491-E15B-CBC3-F3054A30FB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28"/>
          <a:stretch/>
        </p:blipFill>
        <p:spPr>
          <a:xfrm>
            <a:off x="2407883" y="2009880"/>
            <a:ext cx="7376233" cy="16712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D64D08F-5235-A7DD-81CA-0D43265C35C4}"/>
              </a:ext>
            </a:extLst>
          </p:cNvPr>
          <p:cNvSpPr txBox="1"/>
          <p:nvPr/>
        </p:nvSpPr>
        <p:spPr>
          <a:xfrm>
            <a:off x="609600" y="4166897"/>
            <a:ext cx="610739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err="1">
                <a:latin typeface="Calibri"/>
                <a:ea typeface="Malgun Gothic"/>
              </a:rPr>
              <a:t>CuBBoP</a:t>
            </a:r>
            <a:r>
              <a:rPr lang="en-US" sz="2400" b="1" dirty="0">
                <a:latin typeface="Calibri"/>
                <a:ea typeface="Malgun Gothic"/>
              </a:rPr>
              <a:t> will translate original IRs into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kernel.bc</a:t>
            </a:r>
            <a:endParaRPr lang="en-US" sz="2400" dirty="0">
              <a:latin typeface="Calibri"/>
              <a:ea typeface="Malgun Gothic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host.bc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390C355-8B12-8876-CDA0-999C62887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pic>
        <p:nvPicPr>
          <p:cNvPr id="12" name="Picture 11" descr="A diagram of a computer system&#10;&#10;Description automatically generated">
            <a:extLst>
              <a:ext uri="{FF2B5EF4-FFF2-40B4-BE49-F238E27FC236}">
                <a16:creationId xmlns:a16="http://schemas.microsoft.com/office/drawing/2014/main" xmlns="" id="{F3FB1F91-C9AB-1D51-72B9-4625B71D8C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2744" y="4166897"/>
            <a:ext cx="4413188" cy="199754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D5E2074-654B-2C84-D460-AC7D2A9615C9}"/>
              </a:ext>
            </a:extLst>
          </p:cNvPr>
          <p:cNvSpPr/>
          <p:nvPr/>
        </p:nvSpPr>
        <p:spPr>
          <a:xfrm>
            <a:off x="7678159" y="3984171"/>
            <a:ext cx="1678113" cy="231865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FACB6C62-6AEC-FCDB-E71E-4C4F1E2B9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1057659C-EA6F-4EE5-3F93-EC2EF78F5E57}"/>
              </a:ext>
            </a:extLst>
          </p:cNvPr>
          <p:cNvCxnSpPr/>
          <p:nvPr/>
        </p:nvCxnSpPr>
        <p:spPr>
          <a:xfrm>
            <a:off x="6096000" y="2537460"/>
            <a:ext cx="21107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1A9E5204-3A2A-D9D6-9EC7-393A1A89D0D8}"/>
              </a:ext>
            </a:extLst>
          </p:cNvPr>
          <p:cNvCxnSpPr/>
          <p:nvPr/>
        </p:nvCxnSpPr>
        <p:spPr>
          <a:xfrm>
            <a:off x="5975388" y="3365205"/>
            <a:ext cx="21107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1412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diagram of a computer system&#10;&#10;Description automatically generated">
            <a:extLst>
              <a:ext uri="{FF2B5EF4-FFF2-40B4-BE49-F238E27FC236}">
                <a16:creationId xmlns:a16="http://schemas.microsoft.com/office/drawing/2014/main" xmlns="" id="{615D9A30-BFB7-6C49-E591-9677B9ED2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744" y="4166897"/>
            <a:ext cx="4413188" cy="19975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391DCA3-FDA7-D184-211E-801ED6DD7E9C}"/>
              </a:ext>
            </a:extLst>
          </p:cNvPr>
          <p:cNvSpPr txBox="1"/>
          <p:nvPr/>
        </p:nvSpPr>
        <p:spPr>
          <a:xfrm>
            <a:off x="609600" y="1358478"/>
            <a:ext cx="823403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2800" b="1">
                <a:latin typeface="Calibri"/>
                <a:ea typeface="Malgun Gothic"/>
              </a:defRPr>
            </a:lvl1pPr>
          </a:lstStyle>
          <a:p>
            <a:r>
              <a:rPr lang="en-US" sz="3600" dirty="0"/>
              <a:t>Step 3: Back-end Compilation (Kernel)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CD82B9C-A310-CBDD-A5B7-282902900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001512F8-A71D-9F28-C390-2CD58D4024A0}"/>
              </a:ext>
            </a:extLst>
          </p:cNvPr>
          <p:cNvSpPr/>
          <p:nvPr/>
        </p:nvSpPr>
        <p:spPr>
          <a:xfrm>
            <a:off x="8538408" y="4295223"/>
            <a:ext cx="1639868" cy="122074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948B08EC-15DB-11FD-F00F-D5BA1C60D2CF}"/>
              </a:ext>
            </a:extLst>
          </p:cNvPr>
          <p:cNvSpPr txBox="1"/>
          <p:nvPr/>
        </p:nvSpPr>
        <p:spPr>
          <a:xfrm>
            <a:off x="609600" y="4011509"/>
            <a:ext cx="68811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Kernel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Kernel.bc</a:t>
            </a:r>
            <a:r>
              <a:rPr lang="en-US" sz="2400" dirty="0">
                <a:latin typeface="Calibri"/>
                <a:ea typeface="Malgun Gothic"/>
              </a:rPr>
              <a:t> is compiled for Vortex target.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Calibri"/>
                <a:ea typeface="Malgun Gothic"/>
              </a:rPr>
              <a:t>Kernel Wrapper is compiled to be linked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Calibri"/>
                <a:ea typeface="Malgun Gothic"/>
              </a:rPr>
              <a:t>Kernel functions, such as math library, </a:t>
            </a:r>
            <a:br>
              <a:rPr lang="en-US" sz="2400" dirty="0">
                <a:latin typeface="Calibri"/>
                <a:ea typeface="Malgun Gothic"/>
              </a:rPr>
            </a:br>
            <a:r>
              <a:rPr lang="en-US" sz="2400" dirty="0">
                <a:latin typeface="Calibri"/>
                <a:ea typeface="Malgun Gothic"/>
              </a:rPr>
              <a:t>are linked to create the kernel executable.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xmlns="" id="{0DDCBFB5-48C3-C6A0-81F7-AE69E1500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  <p:pic>
        <p:nvPicPr>
          <p:cNvPr id="28" name="Picture 27" descr="A computer code with black and orange text&#10;&#10;Description automatically generated">
            <a:extLst>
              <a:ext uri="{FF2B5EF4-FFF2-40B4-BE49-F238E27FC236}">
                <a16:creationId xmlns:a16="http://schemas.microsoft.com/office/drawing/2014/main" xmlns="" id="{92BDEEE1-E0CC-702D-4031-721009140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276" y="2004809"/>
            <a:ext cx="10412540" cy="193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987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F5BE1EA-2560-3495-58C8-79380E6D0B92}"/>
              </a:ext>
            </a:extLst>
          </p:cNvPr>
          <p:cNvSpPr txBox="1"/>
          <p:nvPr/>
        </p:nvSpPr>
        <p:spPr>
          <a:xfrm>
            <a:off x="609600" y="1257929"/>
            <a:ext cx="1014017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2800" b="1">
                <a:latin typeface="Calibri"/>
                <a:ea typeface="Malgun Gothic"/>
              </a:defRPr>
            </a:lvl1pPr>
          </a:lstStyle>
          <a:p>
            <a:r>
              <a:rPr lang="en-US" sz="3600" dirty="0"/>
              <a:t>Step 4: Back-end Compilation (Host)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CD82B9C-A310-CBDD-A5B7-282902900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pic>
        <p:nvPicPr>
          <p:cNvPr id="17" name="Picture 16" descr="A diagram of a computer system&#10;&#10;Description automatically generated">
            <a:extLst>
              <a:ext uri="{FF2B5EF4-FFF2-40B4-BE49-F238E27FC236}">
                <a16:creationId xmlns:a16="http://schemas.microsoft.com/office/drawing/2014/main" xmlns="" id="{C62109AB-ECA2-8C4C-97DF-8AB057F3B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7202" y="4146817"/>
            <a:ext cx="4413188" cy="199754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001512F8-A71D-9F28-C390-2CD58D4024A0}"/>
              </a:ext>
            </a:extLst>
          </p:cNvPr>
          <p:cNvSpPr/>
          <p:nvPr/>
        </p:nvSpPr>
        <p:spPr>
          <a:xfrm>
            <a:off x="9942532" y="4245514"/>
            <a:ext cx="1857858" cy="133626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750244C-713A-D36B-8172-0D71C7A75AAF}"/>
              </a:ext>
            </a:extLst>
          </p:cNvPr>
          <p:cNvSpPr txBox="1"/>
          <p:nvPr/>
        </p:nvSpPr>
        <p:spPr>
          <a:xfrm>
            <a:off x="609600" y="4011509"/>
            <a:ext cx="688115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Host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Host.bc</a:t>
            </a:r>
            <a:r>
              <a:rPr lang="en-US" sz="2400" dirty="0">
                <a:latin typeface="Calibri"/>
                <a:ea typeface="Malgun Gothic"/>
              </a:rPr>
              <a:t> is compiled for Vortex target.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CuPBoP</a:t>
            </a:r>
            <a:r>
              <a:rPr lang="en-US" sz="2400" dirty="0">
                <a:latin typeface="Calibri"/>
                <a:ea typeface="Malgun Gothic"/>
              </a:rPr>
              <a:t> Runtime library gets linked to generate final executable</a:t>
            </a:r>
          </a:p>
        </p:txBody>
      </p:sp>
      <p:pic>
        <p:nvPicPr>
          <p:cNvPr id="13" name="Picture 12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xmlns="" id="{3525B3C0-3771-2C51-187F-42AE3A3B51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265" y="2019189"/>
            <a:ext cx="10463470" cy="1345989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xmlns="" id="{A19BB350-E769-BFBF-8808-185F240B7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9903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0D9A7E-6DE2-3843-8EDB-717FD41CA21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Evaluation (</a:t>
            </a:r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Rodinia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5DE65602-FFCF-5FA7-33C5-28DB7BF2B4E1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995059954"/>
              </p:ext>
            </p:extLst>
          </p:nvPr>
        </p:nvGraphicFramePr>
        <p:xfrm>
          <a:off x="1017431" y="1371601"/>
          <a:ext cx="10637654" cy="48248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26900">
                  <a:extLst>
                    <a:ext uri="{9D8B030D-6E8A-4147-A177-3AD203B41FA5}">
                      <a16:colId xmlns:a16="http://schemas.microsoft.com/office/drawing/2014/main" xmlns="" val="1281043220"/>
                    </a:ext>
                  </a:extLst>
                </a:gridCol>
                <a:gridCol w="4650430">
                  <a:extLst>
                    <a:ext uri="{9D8B030D-6E8A-4147-A177-3AD203B41FA5}">
                      <a16:colId xmlns:a16="http://schemas.microsoft.com/office/drawing/2014/main" xmlns="" val="1464420429"/>
                    </a:ext>
                  </a:extLst>
                </a:gridCol>
                <a:gridCol w="2060324">
                  <a:extLst>
                    <a:ext uri="{9D8B030D-6E8A-4147-A177-3AD203B41FA5}">
                      <a16:colId xmlns:a16="http://schemas.microsoft.com/office/drawing/2014/main" xmlns="" val="3791557822"/>
                    </a:ext>
                  </a:extLst>
                </a:gridCol>
              </a:tblGrid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Benchmark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Support (64bit)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04352877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Gauss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Multi-kernel in series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85785786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BFS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5722001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Math Library (sqrt)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8622242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Shared Mem.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88731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Srad_v2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Shared Mem. + </a:t>
                      </a:r>
                      <a:r>
                        <a:rPr lang="en-US" sz="1400" dirty="0" err="1"/>
                        <a:t>Syncthreads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07340371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Hotspot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Shared Mem. + </a:t>
                      </a:r>
                      <a:r>
                        <a:rPr lang="en-US" sz="1400" dirty="0" err="1"/>
                        <a:t>Syncthreads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09684419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StreamCluster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Constant Mem.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38506367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Myocyte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02410030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Pathfinder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Shared Mem. + </a:t>
                      </a:r>
                      <a:r>
                        <a:rPr lang="en-US" sz="1400" dirty="0" err="1"/>
                        <a:t>Syncthreads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55958952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Shared Mem. + </a:t>
                      </a:r>
                      <a:r>
                        <a:rPr lang="en-US" sz="1400" dirty="0" err="1"/>
                        <a:t>Syncthreads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31930237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Btree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93276955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Backprop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__</a:t>
                      </a:r>
                      <a:r>
                        <a:rPr lang="en-US" sz="1400" dirty="0" err="1"/>
                        <a:t>powf</a:t>
                      </a:r>
                      <a:r>
                        <a:rPr lang="en-US" sz="1400" dirty="0"/>
                        <a:t>, __log2f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68589843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CFD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CudamemcpytoSymbol</a:t>
                      </a:r>
                      <a:r>
                        <a:rPr lang="en-US" sz="1400" dirty="0"/>
                        <a:t> + Constant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53959489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Huffman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Atomics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16762280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44E350C-5B9A-534D-9B9A-910D1CF3E2D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8906D40-0113-0676-B70B-F6F07C6AB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4030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xmlns="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54676" y="118630"/>
            <a:ext cx="8229600" cy="990600"/>
          </a:xfrm>
        </p:spPr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Q&amp;A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8B41E9E-3C4F-5E44-DC56-CAD53E2CA206}"/>
              </a:ext>
            </a:extLst>
          </p:cNvPr>
          <p:cNvSpPr txBox="1"/>
          <p:nvPr/>
        </p:nvSpPr>
        <p:spPr>
          <a:xfrm>
            <a:off x="3595146" y="1815338"/>
            <a:ext cx="556556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dirty="0">
                <a:latin typeface="Calibri"/>
                <a:ea typeface="Malgun Gothic"/>
              </a:rPr>
              <a:t>Thanks for your time!</a:t>
            </a:r>
            <a:endParaRPr lang="en-US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B7133E0-F5E4-B482-E777-DA6115814ADF}"/>
              </a:ext>
            </a:extLst>
          </p:cNvPr>
          <p:cNvSpPr txBox="1"/>
          <p:nvPr/>
        </p:nvSpPr>
        <p:spPr>
          <a:xfrm>
            <a:off x="384220" y="2962735"/>
            <a:ext cx="1142355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latin typeface="Calibri"/>
                <a:ea typeface="Malgun Gothic"/>
              </a:rPr>
              <a:t>CuPBoP</a:t>
            </a:r>
            <a:r>
              <a:rPr lang="en-US" sz="2400" dirty="0">
                <a:latin typeface="Calibri"/>
                <a:ea typeface="Malgun Gothic"/>
              </a:rPr>
              <a:t>(x86) is an open-source project on </a:t>
            </a:r>
            <a:r>
              <a:rPr lang="en-US" sz="2400" dirty="0" err="1">
                <a:latin typeface="Calibri"/>
                <a:ea typeface="Malgun Gothic"/>
              </a:rPr>
              <a:t>Github</a:t>
            </a:r>
            <a:r>
              <a:rPr lang="en-US" sz="2400" dirty="0">
                <a:latin typeface="Calibri"/>
                <a:ea typeface="Malgun Gothic"/>
              </a:rPr>
              <a:t>.</a:t>
            </a:r>
          </a:p>
          <a:p>
            <a:r>
              <a:rPr lang="en-US" sz="2400" dirty="0">
                <a:latin typeface="Calibri"/>
                <a:ea typeface="Malgun Gothic"/>
              </a:rPr>
              <a:t>	(Vortex </a:t>
            </a:r>
            <a:r>
              <a:rPr lang="en-US" sz="2400" dirty="0" err="1">
                <a:latin typeface="Calibri"/>
                <a:ea typeface="Malgun Gothic"/>
              </a:rPr>
              <a:t>CuPBoP</a:t>
            </a:r>
            <a:r>
              <a:rPr lang="en-US" sz="2400" dirty="0">
                <a:latin typeface="Calibri"/>
                <a:ea typeface="Malgun Gothic"/>
              </a:rPr>
              <a:t> is coming soon!) </a:t>
            </a:r>
          </a:p>
          <a:p>
            <a:r>
              <a:rPr lang="en-US" sz="2400" dirty="0">
                <a:latin typeface="Calibri"/>
                <a:ea typeface="Malgun Gothic"/>
              </a:rPr>
              <a:t>x86 </a:t>
            </a:r>
            <a:r>
              <a:rPr lang="en-US" sz="2400" dirty="0" err="1">
                <a:latin typeface="Calibri"/>
                <a:ea typeface="Malgun Gothic"/>
              </a:rPr>
              <a:t>CuPBoP’s</a:t>
            </a:r>
            <a:r>
              <a:rPr lang="en-US" sz="2400" dirty="0">
                <a:latin typeface="Calibri"/>
                <a:ea typeface="Malgun Gothic"/>
              </a:rPr>
              <a:t> performance optimization paper will be presented here in MICRO 2024 </a:t>
            </a:r>
            <a:endParaRPr lang="en-US" sz="2400" dirty="0"/>
          </a:p>
          <a:p>
            <a:r>
              <a:rPr lang="en-US" sz="2400" dirty="0">
                <a:latin typeface="Calibri"/>
                <a:ea typeface="Malgun Gothic"/>
              </a:rPr>
              <a:t>We welcome any kinds of contribution &amp; feedback.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6F4AA3F-E5A1-FEAA-8CE9-EABCFEC2CDD5}"/>
              </a:ext>
            </a:extLst>
          </p:cNvPr>
          <p:cNvSpPr txBox="1"/>
          <p:nvPr/>
        </p:nvSpPr>
        <p:spPr>
          <a:xfrm>
            <a:off x="3037407" y="4848796"/>
            <a:ext cx="612330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latin typeface="Calibri"/>
                <a:ea typeface="Malgun Gothic"/>
              </a:rPr>
              <a:t>CuPBoP</a:t>
            </a:r>
            <a:r>
              <a:rPr lang="en-US" dirty="0">
                <a:latin typeface="Calibri"/>
                <a:ea typeface="Malgun Gothic"/>
              </a:rPr>
              <a:t> link: </a:t>
            </a:r>
            <a:r>
              <a:rPr lang="en-US" dirty="0">
                <a:latin typeface="Calibri"/>
                <a:ea typeface="Malgun Gothic"/>
                <a:hlinkClick r:id="rId3"/>
              </a:rPr>
              <a:t>https://github.com/cupbop/CuPBoP</a:t>
            </a:r>
            <a:endParaRPr lang="en-US" dirty="0"/>
          </a:p>
          <a:p>
            <a:r>
              <a:rPr lang="en-US" dirty="0">
                <a:latin typeface="Calibri"/>
                <a:ea typeface="Malgun Gothic"/>
              </a:rPr>
              <a:t>Related papers: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alibri"/>
                <a:ea typeface="Malgun Gothic"/>
                <a:cs typeface="Calibri"/>
                <a:hlinkClick r:id="rId4"/>
              </a:rPr>
              <a:t>CuPBoP: CUDA for Parallelized and Broad-range Processors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24463CF4-F5C3-FAD6-2A8C-D3ECF8F8F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pic>
        <p:nvPicPr>
          <p:cNvPr id="7" name="Picture 6" descr="A qr code with black squares&#10;&#10;Description automatically generated">
            <a:extLst>
              <a:ext uri="{FF2B5EF4-FFF2-40B4-BE49-F238E27FC236}">
                <a16:creationId xmlns:a16="http://schemas.microsoft.com/office/drawing/2014/main" xmlns="" id="{AF9E7324-311B-B6A9-D528-E13EC38DCC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66843" y="4439194"/>
            <a:ext cx="1398471" cy="1410488"/>
          </a:xfrm>
          <a:prstGeom prst="rect">
            <a:avLst/>
          </a:prstGeom>
        </p:spPr>
      </p:pic>
      <p:pic>
        <p:nvPicPr>
          <p:cNvPr id="10" name="Picture 9" descr="A qr code with a white background&#10;&#10;Description automatically generated">
            <a:extLst>
              <a:ext uri="{FF2B5EF4-FFF2-40B4-BE49-F238E27FC236}">
                <a16:creationId xmlns:a16="http://schemas.microsoft.com/office/drawing/2014/main" xmlns="" id="{2F6470F7-E854-96DE-2B92-689EC9E845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6686" y="4439194"/>
            <a:ext cx="1569661" cy="156966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xmlns="" id="{118EA091-F6C1-C7E8-AC6B-B2DC4A3C3368}"/>
              </a:ext>
            </a:extLst>
          </p:cNvPr>
          <p:cNvCxnSpPr/>
          <p:nvPr/>
        </p:nvCxnSpPr>
        <p:spPr>
          <a:xfrm flipH="1">
            <a:off x="2472744" y="5022761"/>
            <a:ext cx="55854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xmlns="" id="{998B02B2-76CC-0C31-6B91-15BE4B791F71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10264462" y="4069724"/>
            <a:ext cx="201617" cy="36947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1667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2D4D738-757E-C936-DA33-9C2C72CE3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A76C5-F28D-4DDC-A6ED-4B440AF31B4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78228C4-AFB2-2155-6114-09963C7447F9}"/>
              </a:ext>
            </a:extLst>
          </p:cNvPr>
          <p:cNvSpPr txBox="1"/>
          <p:nvPr/>
        </p:nvSpPr>
        <p:spPr>
          <a:xfrm>
            <a:off x="1846730" y="3044279"/>
            <a:ext cx="726859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/>
                <a:ea typeface="Malgun Gothic"/>
              </a:rPr>
              <a:t>Related Works</a:t>
            </a:r>
          </a:p>
        </p:txBody>
      </p:sp>
    </p:spTree>
    <p:extLst>
      <p:ext uri="{BB962C8B-B14F-4D97-AF65-F5344CB8AC3E}">
        <p14:creationId xmlns:p14="http://schemas.microsoft.com/office/powerpoint/2010/main" val="526233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xmlns="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CUDA compilation process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9" name="Rectangle: Rounded Corners 11">
            <a:extLst>
              <a:ext uri="{FF2B5EF4-FFF2-40B4-BE49-F238E27FC236}">
                <a16:creationId xmlns:a16="http://schemas.microsoft.com/office/drawing/2014/main" xmlns="" id="{396125F0-D8D8-0C71-2383-151A6022AA81}"/>
              </a:ext>
            </a:extLst>
          </p:cNvPr>
          <p:cNvSpPr/>
          <p:nvPr/>
        </p:nvSpPr>
        <p:spPr>
          <a:xfrm>
            <a:off x="2085824" y="3596899"/>
            <a:ext cx="1683786" cy="1517344"/>
          </a:xfrm>
          <a:prstGeom prst="roundRect">
            <a:avLst/>
          </a:prstGeom>
          <a:solidFill>
            <a:srgbClr val="E7DEC9">
              <a:lumMod val="9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40" name="Rectangle: Rounded Corners 13">
            <a:extLst>
              <a:ext uri="{FF2B5EF4-FFF2-40B4-BE49-F238E27FC236}">
                <a16:creationId xmlns:a16="http://schemas.microsoft.com/office/drawing/2014/main" xmlns="" id="{E55B0980-44F7-F474-D0E0-9017E3A44CC2}"/>
              </a:ext>
            </a:extLst>
          </p:cNvPr>
          <p:cNvSpPr/>
          <p:nvPr/>
        </p:nvSpPr>
        <p:spPr>
          <a:xfrm>
            <a:off x="2166651" y="4535924"/>
            <a:ext cx="1514272" cy="485883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41" name="Rectangle: Rounded Corners 14">
            <a:extLst>
              <a:ext uri="{FF2B5EF4-FFF2-40B4-BE49-F238E27FC236}">
                <a16:creationId xmlns:a16="http://schemas.microsoft.com/office/drawing/2014/main" xmlns="" id="{709B82C1-9C5E-A24C-020F-88CF700ECCC5}"/>
              </a:ext>
            </a:extLst>
          </p:cNvPr>
          <p:cNvSpPr/>
          <p:nvPr/>
        </p:nvSpPr>
        <p:spPr>
          <a:xfrm>
            <a:off x="4121621" y="3935552"/>
            <a:ext cx="3878799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xmlns="" id="{057D592D-8122-B782-2385-1E1149BA7180}"/>
              </a:ext>
            </a:extLst>
          </p:cNvPr>
          <p:cNvSpPr/>
          <p:nvPr/>
        </p:nvSpPr>
        <p:spPr>
          <a:xfrm>
            <a:off x="4121623" y="4539142"/>
            <a:ext cx="1724543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44" name="Rectangle: Rounded Corners 20">
            <a:extLst>
              <a:ext uri="{FF2B5EF4-FFF2-40B4-BE49-F238E27FC236}">
                <a16:creationId xmlns:a16="http://schemas.microsoft.com/office/drawing/2014/main" xmlns="" id="{71BF5FD5-CBAC-6B2B-067A-E1F5099792C4}"/>
              </a:ext>
            </a:extLst>
          </p:cNvPr>
          <p:cNvSpPr/>
          <p:nvPr/>
        </p:nvSpPr>
        <p:spPr>
          <a:xfrm>
            <a:off x="8327914" y="3824700"/>
            <a:ext cx="1588818" cy="1182538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FAT Binary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xmlns="" id="{754B7BAC-697F-C84C-EEF5-9E9B3A2C3C89}"/>
              </a:ext>
            </a:extLst>
          </p:cNvPr>
          <p:cNvCxnSpPr/>
          <p:nvPr/>
        </p:nvCxnSpPr>
        <p:spPr>
          <a:xfrm>
            <a:off x="3784310" y="4821046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64" name="TextBox 21">
            <a:extLst>
              <a:ext uri="{FF2B5EF4-FFF2-40B4-BE49-F238E27FC236}">
                <a16:creationId xmlns:a16="http://schemas.microsoft.com/office/drawing/2014/main" xmlns="" id="{EE65A56B-52A5-A751-921A-B2FD41B6BD1C}"/>
              </a:ext>
            </a:extLst>
          </p:cNvPr>
          <p:cNvSpPr txBox="1"/>
          <p:nvPr/>
        </p:nvSpPr>
        <p:spPr>
          <a:xfrm>
            <a:off x="2147047" y="3563826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9465" name="TextBox 22">
            <a:extLst>
              <a:ext uri="{FF2B5EF4-FFF2-40B4-BE49-F238E27FC236}">
                <a16:creationId xmlns:a16="http://schemas.microsoft.com/office/drawing/2014/main" xmlns="" id="{4447ACCF-2D09-8AFF-D9DD-2F2D3D776C30}"/>
              </a:ext>
            </a:extLst>
          </p:cNvPr>
          <p:cNvSpPr txBox="1"/>
          <p:nvPr/>
        </p:nvSpPr>
        <p:spPr>
          <a:xfrm>
            <a:off x="2558073" y="5193165"/>
            <a:ext cx="2787735" cy="646331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 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19466" name="Rectangle: Rounded Corners 34">
            <a:extLst>
              <a:ext uri="{FF2B5EF4-FFF2-40B4-BE49-F238E27FC236}">
                <a16:creationId xmlns:a16="http://schemas.microsoft.com/office/drawing/2014/main" xmlns="" id="{6CB23824-A9D5-47D7-B412-B834E1E5E4F8}"/>
              </a:ext>
            </a:extLst>
          </p:cNvPr>
          <p:cNvSpPr/>
          <p:nvPr/>
        </p:nvSpPr>
        <p:spPr>
          <a:xfrm>
            <a:off x="2166652" y="3935552"/>
            <a:ext cx="1514271" cy="490445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9467" name="TextBox 19466">
            <a:extLst>
              <a:ext uri="{FF2B5EF4-FFF2-40B4-BE49-F238E27FC236}">
                <a16:creationId xmlns:a16="http://schemas.microsoft.com/office/drawing/2014/main" xmlns="" id="{E685E3DD-CD6F-142E-8DC6-CA7B4BD56764}"/>
              </a:ext>
            </a:extLst>
          </p:cNvPr>
          <p:cNvSpPr txBox="1"/>
          <p:nvPr/>
        </p:nvSpPr>
        <p:spPr>
          <a:xfrm>
            <a:off x="5140853" y="5241356"/>
            <a:ext cx="17458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NVPTX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prstClr val="black"/>
                </a:solidFill>
                <a:latin typeface="Calibri"/>
              </a:rPr>
              <a:t>Codegen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cxnSp>
        <p:nvCxnSpPr>
          <p:cNvPr id="19470" name="Straight Arrow Connector 19469">
            <a:extLst>
              <a:ext uri="{FF2B5EF4-FFF2-40B4-BE49-F238E27FC236}">
                <a16:creationId xmlns:a16="http://schemas.microsoft.com/office/drawing/2014/main" xmlns="" id="{9B42D973-58A8-DE7A-509E-D20E6E39D1C6}"/>
              </a:ext>
            </a:extLst>
          </p:cNvPr>
          <p:cNvCxnSpPr>
            <a:cxnSpLocks/>
          </p:cNvCxnSpPr>
          <p:nvPr/>
        </p:nvCxnSpPr>
        <p:spPr>
          <a:xfrm>
            <a:off x="8000421" y="4183434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74" name="Straight Connector 19473">
            <a:extLst>
              <a:ext uri="{FF2B5EF4-FFF2-40B4-BE49-F238E27FC236}">
                <a16:creationId xmlns:a16="http://schemas.microsoft.com/office/drawing/2014/main" xmlns="" id="{49EFE583-4BD0-B28D-166E-F09CD948A2F3}"/>
              </a:ext>
            </a:extLst>
          </p:cNvPr>
          <p:cNvCxnSpPr>
            <a:cxnSpLocks/>
          </p:cNvCxnSpPr>
          <p:nvPr/>
        </p:nvCxnSpPr>
        <p:spPr>
          <a:xfrm>
            <a:off x="3951941" y="3563826"/>
            <a:ext cx="0" cy="1656062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75" name="Straight Connector 19474">
            <a:extLst>
              <a:ext uri="{FF2B5EF4-FFF2-40B4-BE49-F238E27FC236}">
                <a16:creationId xmlns:a16="http://schemas.microsoft.com/office/drawing/2014/main" xmlns="" id="{4281B135-2919-9C66-B4E6-B1F09F6376E7}"/>
              </a:ext>
            </a:extLst>
          </p:cNvPr>
          <p:cNvCxnSpPr>
            <a:cxnSpLocks/>
          </p:cNvCxnSpPr>
          <p:nvPr/>
        </p:nvCxnSpPr>
        <p:spPr>
          <a:xfrm>
            <a:off x="6013797" y="4535924"/>
            <a:ext cx="0" cy="683964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82" name="Straight Arrow Connector 19481">
            <a:extLst>
              <a:ext uri="{FF2B5EF4-FFF2-40B4-BE49-F238E27FC236}">
                <a16:creationId xmlns:a16="http://schemas.microsoft.com/office/drawing/2014/main" xmlns="" id="{99242A21-D93A-0E66-5AF0-33C25C3595DE}"/>
              </a:ext>
            </a:extLst>
          </p:cNvPr>
          <p:cNvCxnSpPr/>
          <p:nvPr/>
        </p:nvCxnSpPr>
        <p:spPr>
          <a:xfrm>
            <a:off x="3784310" y="4183434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89" name="Straight Arrow Connector 19488">
            <a:extLst>
              <a:ext uri="{FF2B5EF4-FFF2-40B4-BE49-F238E27FC236}">
                <a16:creationId xmlns:a16="http://schemas.microsoft.com/office/drawing/2014/main" xmlns="" id="{D7AA01D0-33E4-4753-DC95-9DD8282A2454}"/>
              </a:ext>
            </a:extLst>
          </p:cNvPr>
          <p:cNvCxnSpPr>
            <a:cxnSpLocks/>
          </p:cNvCxnSpPr>
          <p:nvPr/>
        </p:nvCxnSpPr>
        <p:spPr>
          <a:xfrm>
            <a:off x="7980609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9491" name="Picture 19490">
            <a:extLst>
              <a:ext uri="{FF2B5EF4-FFF2-40B4-BE49-F238E27FC236}">
                <a16:creationId xmlns:a16="http://schemas.microsoft.com/office/drawing/2014/main" xmlns="" id="{CCFA7470-57D9-FFB7-B131-1CF36F8C4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9492" name="Straight Arrow Connector 19491">
            <a:extLst>
              <a:ext uri="{FF2B5EF4-FFF2-40B4-BE49-F238E27FC236}">
                <a16:creationId xmlns:a16="http://schemas.microsoft.com/office/drawing/2014/main" xmlns="" id="{80ED2D91-64A8-3C76-9F6A-344EC277FAAC}"/>
              </a:ext>
            </a:extLst>
          </p:cNvPr>
          <p:cNvCxnSpPr>
            <a:cxnSpLocks/>
          </p:cNvCxnSpPr>
          <p:nvPr/>
        </p:nvCxnSpPr>
        <p:spPr>
          <a:xfrm>
            <a:off x="5855595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94" name="Rectangle: Rounded Corners 17">
            <a:extLst>
              <a:ext uri="{FF2B5EF4-FFF2-40B4-BE49-F238E27FC236}">
                <a16:creationId xmlns:a16="http://schemas.microsoft.com/office/drawing/2014/main" xmlns="" id="{23D9FA5C-D97D-FA6C-4FDE-C80D52BE1B08}"/>
              </a:ext>
            </a:extLst>
          </p:cNvPr>
          <p:cNvSpPr/>
          <p:nvPr/>
        </p:nvSpPr>
        <p:spPr>
          <a:xfrm>
            <a:off x="6220209" y="4500516"/>
            <a:ext cx="1740587" cy="506152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PTX Assembly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xmlns="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CUDA compilation process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9" name="Rectangle: Rounded Corners 11">
            <a:extLst>
              <a:ext uri="{FF2B5EF4-FFF2-40B4-BE49-F238E27FC236}">
                <a16:creationId xmlns:a16="http://schemas.microsoft.com/office/drawing/2014/main" xmlns="" id="{396125F0-D8D8-0C71-2383-151A6022AA81}"/>
              </a:ext>
            </a:extLst>
          </p:cNvPr>
          <p:cNvSpPr/>
          <p:nvPr/>
        </p:nvSpPr>
        <p:spPr>
          <a:xfrm>
            <a:off x="2085824" y="3596899"/>
            <a:ext cx="1683786" cy="1517344"/>
          </a:xfrm>
          <a:prstGeom prst="roundRect">
            <a:avLst/>
          </a:prstGeom>
          <a:solidFill>
            <a:srgbClr val="E7DEC9">
              <a:lumMod val="9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40" name="Rectangle: Rounded Corners 13">
            <a:extLst>
              <a:ext uri="{FF2B5EF4-FFF2-40B4-BE49-F238E27FC236}">
                <a16:creationId xmlns:a16="http://schemas.microsoft.com/office/drawing/2014/main" xmlns="" id="{E55B0980-44F7-F474-D0E0-9017E3A44CC2}"/>
              </a:ext>
            </a:extLst>
          </p:cNvPr>
          <p:cNvSpPr/>
          <p:nvPr/>
        </p:nvSpPr>
        <p:spPr>
          <a:xfrm>
            <a:off x="2166651" y="4535924"/>
            <a:ext cx="1514272" cy="485883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41" name="Rectangle: Rounded Corners 14">
            <a:extLst>
              <a:ext uri="{FF2B5EF4-FFF2-40B4-BE49-F238E27FC236}">
                <a16:creationId xmlns:a16="http://schemas.microsoft.com/office/drawing/2014/main" xmlns="" id="{709B82C1-9C5E-A24C-020F-88CF700ECCC5}"/>
              </a:ext>
            </a:extLst>
          </p:cNvPr>
          <p:cNvSpPr/>
          <p:nvPr/>
        </p:nvSpPr>
        <p:spPr>
          <a:xfrm>
            <a:off x="4121621" y="3935552"/>
            <a:ext cx="3878799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xmlns="" id="{057D592D-8122-B782-2385-1E1149BA7180}"/>
              </a:ext>
            </a:extLst>
          </p:cNvPr>
          <p:cNvSpPr/>
          <p:nvPr/>
        </p:nvSpPr>
        <p:spPr>
          <a:xfrm>
            <a:off x="4121623" y="4539142"/>
            <a:ext cx="1724543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44" name="Rectangle: Rounded Corners 20">
            <a:extLst>
              <a:ext uri="{FF2B5EF4-FFF2-40B4-BE49-F238E27FC236}">
                <a16:creationId xmlns:a16="http://schemas.microsoft.com/office/drawing/2014/main" xmlns="" id="{71BF5FD5-CBAC-6B2B-067A-E1F5099792C4}"/>
              </a:ext>
            </a:extLst>
          </p:cNvPr>
          <p:cNvSpPr/>
          <p:nvPr/>
        </p:nvSpPr>
        <p:spPr>
          <a:xfrm>
            <a:off x="8327914" y="3824700"/>
            <a:ext cx="1588818" cy="1182538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FAT Binary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xmlns="" id="{754B7BAC-697F-C84C-EEF5-9E9B3A2C3C89}"/>
              </a:ext>
            </a:extLst>
          </p:cNvPr>
          <p:cNvCxnSpPr/>
          <p:nvPr/>
        </p:nvCxnSpPr>
        <p:spPr>
          <a:xfrm>
            <a:off x="3784310" y="4821046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64" name="TextBox 21">
            <a:extLst>
              <a:ext uri="{FF2B5EF4-FFF2-40B4-BE49-F238E27FC236}">
                <a16:creationId xmlns:a16="http://schemas.microsoft.com/office/drawing/2014/main" xmlns="" id="{EE65A56B-52A5-A751-921A-B2FD41B6BD1C}"/>
              </a:ext>
            </a:extLst>
          </p:cNvPr>
          <p:cNvSpPr txBox="1"/>
          <p:nvPr/>
        </p:nvSpPr>
        <p:spPr>
          <a:xfrm>
            <a:off x="2147047" y="3563826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9465" name="TextBox 22">
            <a:extLst>
              <a:ext uri="{FF2B5EF4-FFF2-40B4-BE49-F238E27FC236}">
                <a16:creationId xmlns:a16="http://schemas.microsoft.com/office/drawing/2014/main" xmlns="" id="{4447ACCF-2D09-8AFF-D9DD-2F2D3D776C30}"/>
              </a:ext>
            </a:extLst>
          </p:cNvPr>
          <p:cNvSpPr txBox="1"/>
          <p:nvPr/>
        </p:nvSpPr>
        <p:spPr>
          <a:xfrm>
            <a:off x="2558073" y="5193165"/>
            <a:ext cx="2787735" cy="646331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 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19466" name="Rectangle: Rounded Corners 34">
            <a:extLst>
              <a:ext uri="{FF2B5EF4-FFF2-40B4-BE49-F238E27FC236}">
                <a16:creationId xmlns:a16="http://schemas.microsoft.com/office/drawing/2014/main" xmlns="" id="{6CB23824-A9D5-47D7-B412-B834E1E5E4F8}"/>
              </a:ext>
            </a:extLst>
          </p:cNvPr>
          <p:cNvSpPr/>
          <p:nvPr/>
        </p:nvSpPr>
        <p:spPr>
          <a:xfrm>
            <a:off x="2166652" y="3935552"/>
            <a:ext cx="1514271" cy="490445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9467" name="TextBox 19466">
            <a:extLst>
              <a:ext uri="{FF2B5EF4-FFF2-40B4-BE49-F238E27FC236}">
                <a16:creationId xmlns:a16="http://schemas.microsoft.com/office/drawing/2014/main" xmlns="" id="{E685E3DD-CD6F-142E-8DC6-CA7B4BD56764}"/>
              </a:ext>
            </a:extLst>
          </p:cNvPr>
          <p:cNvSpPr txBox="1"/>
          <p:nvPr/>
        </p:nvSpPr>
        <p:spPr>
          <a:xfrm>
            <a:off x="5140853" y="5241356"/>
            <a:ext cx="17458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NVPTX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prstClr val="black"/>
                </a:solidFill>
                <a:latin typeface="Calibri"/>
              </a:rPr>
              <a:t>Codegen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cxnSp>
        <p:nvCxnSpPr>
          <p:cNvPr id="19470" name="Straight Arrow Connector 19469">
            <a:extLst>
              <a:ext uri="{FF2B5EF4-FFF2-40B4-BE49-F238E27FC236}">
                <a16:creationId xmlns:a16="http://schemas.microsoft.com/office/drawing/2014/main" xmlns="" id="{9B42D973-58A8-DE7A-509E-D20E6E39D1C6}"/>
              </a:ext>
            </a:extLst>
          </p:cNvPr>
          <p:cNvCxnSpPr>
            <a:cxnSpLocks/>
          </p:cNvCxnSpPr>
          <p:nvPr/>
        </p:nvCxnSpPr>
        <p:spPr>
          <a:xfrm>
            <a:off x="8000421" y="4183434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74" name="Straight Connector 19473">
            <a:extLst>
              <a:ext uri="{FF2B5EF4-FFF2-40B4-BE49-F238E27FC236}">
                <a16:creationId xmlns:a16="http://schemas.microsoft.com/office/drawing/2014/main" xmlns="" id="{49EFE583-4BD0-B28D-166E-F09CD948A2F3}"/>
              </a:ext>
            </a:extLst>
          </p:cNvPr>
          <p:cNvCxnSpPr>
            <a:cxnSpLocks/>
          </p:cNvCxnSpPr>
          <p:nvPr/>
        </p:nvCxnSpPr>
        <p:spPr>
          <a:xfrm>
            <a:off x="3951941" y="3563826"/>
            <a:ext cx="0" cy="1656062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75" name="Straight Connector 19474">
            <a:extLst>
              <a:ext uri="{FF2B5EF4-FFF2-40B4-BE49-F238E27FC236}">
                <a16:creationId xmlns:a16="http://schemas.microsoft.com/office/drawing/2014/main" xmlns="" id="{4281B135-2919-9C66-B4E6-B1F09F6376E7}"/>
              </a:ext>
            </a:extLst>
          </p:cNvPr>
          <p:cNvCxnSpPr>
            <a:cxnSpLocks/>
          </p:cNvCxnSpPr>
          <p:nvPr/>
        </p:nvCxnSpPr>
        <p:spPr>
          <a:xfrm>
            <a:off x="6013797" y="4535924"/>
            <a:ext cx="0" cy="683964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82" name="Straight Arrow Connector 19481">
            <a:extLst>
              <a:ext uri="{FF2B5EF4-FFF2-40B4-BE49-F238E27FC236}">
                <a16:creationId xmlns:a16="http://schemas.microsoft.com/office/drawing/2014/main" xmlns="" id="{99242A21-D93A-0E66-5AF0-33C25C3595DE}"/>
              </a:ext>
            </a:extLst>
          </p:cNvPr>
          <p:cNvCxnSpPr/>
          <p:nvPr/>
        </p:nvCxnSpPr>
        <p:spPr>
          <a:xfrm>
            <a:off x="3784310" y="4183434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89" name="Straight Arrow Connector 19488">
            <a:extLst>
              <a:ext uri="{FF2B5EF4-FFF2-40B4-BE49-F238E27FC236}">
                <a16:creationId xmlns:a16="http://schemas.microsoft.com/office/drawing/2014/main" xmlns="" id="{D7AA01D0-33E4-4753-DC95-9DD8282A2454}"/>
              </a:ext>
            </a:extLst>
          </p:cNvPr>
          <p:cNvCxnSpPr>
            <a:cxnSpLocks/>
          </p:cNvCxnSpPr>
          <p:nvPr/>
        </p:nvCxnSpPr>
        <p:spPr>
          <a:xfrm>
            <a:off x="7980609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9491" name="Picture 19490">
            <a:extLst>
              <a:ext uri="{FF2B5EF4-FFF2-40B4-BE49-F238E27FC236}">
                <a16:creationId xmlns:a16="http://schemas.microsoft.com/office/drawing/2014/main" xmlns="" id="{CCFA7470-57D9-FFB7-B131-1CF36F8C4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9492" name="Straight Arrow Connector 19491">
            <a:extLst>
              <a:ext uri="{FF2B5EF4-FFF2-40B4-BE49-F238E27FC236}">
                <a16:creationId xmlns:a16="http://schemas.microsoft.com/office/drawing/2014/main" xmlns="" id="{80ED2D91-64A8-3C76-9F6A-344EC277FAAC}"/>
              </a:ext>
            </a:extLst>
          </p:cNvPr>
          <p:cNvCxnSpPr>
            <a:cxnSpLocks/>
          </p:cNvCxnSpPr>
          <p:nvPr/>
        </p:nvCxnSpPr>
        <p:spPr>
          <a:xfrm>
            <a:off x="5855595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94" name="Rectangle: Rounded Corners 17">
            <a:extLst>
              <a:ext uri="{FF2B5EF4-FFF2-40B4-BE49-F238E27FC236}">
                <a16:creationId xmlns:a16="http://schemas.microsoft.com/office/drawing/2014/main" xmlns="" id="{23D9FA5C-D97D-FA6C-4FDE-C80D52BE1B08}"/>
              </a:ext>
            </a:extLst>
          </p:cNvPr>
          <p:cNvSpPr/>
          <p:nvPr/>
        </p:nvSpPr>
        <p:spPr>
          <a:xfrm>
            <a:off x="6220209" y="4500516"/>
            <a:ext cx="1740587" cy="506152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PTX Assembly</a:t>
            </a:r>
          </a:p>
        </p:txBody>
      </p:sp>
      <p:sp>
        <p:nvSpPr>
          <p:cNvPr id="19501" name="TextBox 19500">
            <a:extLst>
              <a:ext uri="{FF2B5EF4-FFF2-40B4-BE49-F238E27FC236}">
                <a16:creationId xmlns:a16="http://schemas.microsoft.com/office/drawing/2014/main" xmlns="" id="{E859C34F-866E-A299-1FEF-478940A3F6A5}"/>
              </a:ext>
            </a:extLst>
          </p:cNvPr>
          <p:cNvSpPr txBox="1"/>
          <p:nvPr/>
        </p:nvSpPr>
        <p:spPr>
          <a:xfrm>
            <a:off x="5943600" y="1260197"/>
            <a:ext cx="5608985" cy="23698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Lightweight, easy to debug and maintain</a:t>
            </a:r>
          </a:p>
          <a:p>
            <a:r>
              <a:rPr lang="en-US" sz="2400" b="1" dirty="0">
                <a:latin typeface="Calibri"/>
                <a:ea typeface="Malgun Gothic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CUDA is based on C++, the grammar is too complicated to be fully covered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Highly depends on the similarity between CUDA and target languages</a:t>
            </a:r>
          </a:p>
        </p:txBody>
      </p:sp>
      <p:sp>
        <p:nvSpPr>
          <p:cNvPr id="19503" name="TextBox 19502">
            <a:extLst>
              <a:ext uri="{FF2B5EF4-FFF2-40B4-BE49-F238E27FC236}">
                <a16:creationId xmlns:a16="http://schemas.microsoft.com/office/drawing/2014/main" xmlns="" id="{DDFF6EC6-1DC0-D57B-F1EE-621EDF4AED34}"/>
              </a:ext>
            </a:extLst>
          </p:cNvPr>
          <p:cNvSpPr txBox="1"/>
          <p:nvPr/>
        </p:nvSpPr>
        <p:spPr>
          <a:xfrm>
            <a:off x="487015" y="1226433"/>
            <a:ext cx="60981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bri"/>
                <a:ea typeface="Malgun Gothic"/>
              </a:rPr>
              <a:t>Source to source translation</a:t>
            </a:r>
            <a:endParaRPr lang="en-US" sz="3200" b="1" dirty="0"/>
          </a:p>
        </p:txBody>
      </p:sp>
      <p:sp>
        <p:nvSpPr>
          <p:cNvPr id="19504" name="Rectangle 19503">
            <a:extLst>
              <a:ext uri="{FF2B5EF4-FFF2-40B4-BE49-F238E27FC236}">
                <a16:creationId xmlns:a16="http://schemas.microsoft.com/office/drawing/2014/main" xmlns="" id="{91290B6F-37A2-7DD1-0F3D-B689D833E8FD}"/>
              </a:ext>
            </a:extLst>
          </p:cNvPr>
          <p:cNvSpPr/>
          <p:nvPr/>
        </p:nvSpPr>
        <p:spPr>
          <a:xfrm>
            <a:off x="1960283" y="3429000"/>
            <a:ext cx="1916258" cy="1838459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05" name="Rectangle: Rounded Corners 26">
            <a:extLst>
              <a:ext uri="{FF2B5EF4-FFF2-40B4-BE49-F238E27FC236}">
                <a16:creationId xmlns:a16="http://schemas.microsoft.com/office/drawing/2014/main" xmlns="" id="{6EA56B49-CE52-47CE-8F27-0D423B2EF0F1}"/>
              </a:ext>
            </a:extLst>
          </p:cNvPr>
          <p:cNvSpPr/>
          <p:nvPr/>
        </p:nvSpPr>
        <p:spPr>
          <a:xfrm>
            <a:off x="1960283" y="2292117"/>
            <a:ext cx="1916258" cy="644336"/>
          </a:xfrm>
          <a:prstGeom prst="roundRect">
            <a:avLst/>
          </a:prstGeom>
          <a:solidFill>
            <a:srgbClr val="3891A7">
              <a:lumMod val="60000"/>
              <a:lumOff val="40000"/>
            </a:srgbClr>
          </a:solidFill>
          <a:ln w="19050" cap="flat" cmpd="sng" algn="ctr">
            <a:solidFill>
              <a:srgbClr val="3891A7">
                <a:shade val="50000"/>
              </a:srgbClr>
            </a:solidFill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DPCT, HIPIFY</a:t>
            </a:r>
          </a:p>
        </p:txBody>
      </p:sp>
      <p:cxnSp>
        <p:nvCxnSpPr>
          <p:cNvPr id="19506" name="Straight Arrow Connector 19505">
            <a:extLst>
              <a:ext uri="{FF2B5EF4-FFF2-40B4-BE49-F238E27FC236}">
                <a16:creationId xmlns:a16="http://schemas.microsoft.com/office/drawing/2014/main" xmlns="" id="{7BFF58EB-915F-C4D9-8785-B766EF2D0B95}"/>
              </a:ext>
            </a:extLst>
          </p:cNvPr>
          <p:cNvCxnSpPr>
            <a:cxnSpLocks/>
            <a:stCxn id="19505" idx="2"/>
            <a:endCxn id="19504" idx="0"/>
          </p:cNvCxnSpPr>
          <p:nvPr/>
        </p:nvCxnSpPr>
        <p:spPr>
          <a:xfrm>
            <a:off x="2918412" y="2936453"/>
            <a:ext cx="0" cy="49254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ysDot"/>
            <a:tailEnd type="triangle"/>
          </a:ln>
          <a:effectLst>
            <a:outerShdw blurRad="38100" dist="25400" dir="5400000" rotWithShape="0">
              <a:srgbClr val="000000">
                <a:alpha val="40000"/>
              </a:srgbClr>
            </a:outerShdw>
          </a:effectLst>
        </p:spPr>
      </p:cxnSp>
      <p:pic>
        <p:nvPicPr>
          <p:cNvPr id="19509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xmlns="" id="{BF14F10B-CBED-2D30-E0DF-45B12779C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0120" y="5219888"/>
            <a:ext cx="52578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33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0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xmlns="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CUDA compilation process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9" name="Rectangle: Rounded Corners 11">
            <a:extLst>
              <a:ext uri="{FF2B5EF4-FFF2-40B4-BE49-F238E27FC236}">
                <a16:creationId xmlns:a16="http://schemas.microsoft.com/office/drawing/2014/main" xmlns="" id="{396125F0-D8D8-0C71-2383-151A6022AA81}"/>
              </a:ext>
            </a:extLst>
          </p:cNvPr>
          <p:cNvSpPr/>
          <p:nvPr/>
        </p:nvSpPr>
        <p:spPr>
          <a:xfrm>
            <a:off x="2085824" y="3596899"/>
            <a:ext cx="1683786" cy="1517344"/>
          </a:xfrm>
          <a:prstGeom prst="roundRect">
            <a:avLst/>
          </a:prstGeom>
          <a:solidFill>
            <a:srgbClr val="E7DEC9">
              <a:lumMod val="9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40" name="Rectangle: Rounded Corners 13">
            <a:extLst>
              <a:ext uri="{FF2B5EF4-FFF2-40B4-BE49-F238E27FC236}">
                <a16:creationId xmlns:a16="http://schemas.microsoft.com/office/drawing/2014/main" xmlns="" id="{E55B0980-44F7-F474-D0E0-9017E3A44CC2}"/>
              </a:ext>
            </a:extLst>
          </p:cNvPr>
          <p:cNvSpPr/>
          <p:nvPr/>
        </p:nvSpPr>
        <p:spPr>
          <a:xfrm>
            <a:off x="2166651" y="4535924"/>
            <a:ext cx="1514272" cy="485883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41" name="Rectangle: Rounded Corners 14">
            <a:extLst>
              <a:ext uri="{FF2B5EF4-FFF2-40B4-BE49-F238E27FC236}">
                <a16:creationId xmlns:a16="http://schemas.microsoft.com/office/drawing/2014/main" xmlns="" id="{709B82C1-9C5E-A24C-020F-88CF700ECCC5}"/>
              </a:ext>
            </a:extLst>
          </p:cNvPr>
          <p:cNvSpPr/>
          <p:nvPr/>
        </p:nvSpPr>
        <p:spPr>
          <a:xfrm>
            <a:off x="4121621" y="3935552"/>
            <a:ext cx="3878799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xmlns="" id="{057D592D-8122-B782-2385-1E1149BA7180}"/>
              </a:ext>
            </a:extLst>
          </p:cNvPr>
          <p:cNvSpPr/>
          <p:nvPr/>
        </p:nvSpPr>
        <p:spPr>
          <a:xfrm>
            <a:off x="4121623" y="4539142"/>
            <a:ext cx="1724543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44" name="Rectangle: Rounded Corners 20">
            <a:extLst>
              <a:ext uri="{FF2B5EF4-FFF2-40B4-BE49-F238E27FC236}">
                <a16:creationId xmlns:a16="http://schemas.microsoft.com/office/drawing/2014/main" xmlns="" id="{71BF5FD5-CBAC-6B2B-067A-E1F5099792C4}"/>
              </a:ext>
            </a:extLst>
          </p:cNvPr>
          <p:cNvSpPr/>
          <p:nvPr/>
        </p:nvSpPr>
        <p:spPr>
          <a:xfrm>
            <a:off x="8327914" y="3824700"/>
            <a:ext cx="1588818" cy="1182538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FAT Binary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xmlns="" id="{754B7BAC-697F-C84C-EEF5-9E9B3A2C3C89}"/>
              </a:ext>
            </a:extLst>
          </p:cNvPr>
          <p:cNvCxnSpPr/>
          <p:nvPr/>
        </p:nvCxnSpPr>
        <p:spPr>
          <a:xfrm>
            <a:off x="3784310" y="4821046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64" name="TextBox 21">
            <a:extLst>
              <a:ext uri="{FF2B5EF4-FFF2-40B4-BE49-F238E27FC236}">
                <a16:creationId xmlns:a16="http://schemas.microsoft.com/office/drawing/2014/main" xmlns="" id="{EE65A56B-52A5-A751-921A-B2FD41B6BD1C}"/>
              </a:ext>
            </a:extLst>
          </p:cNvPr>
          <p:cNvSpPr txBox="1"/>
          <p:nvPr/>
        </p:nvSpPr>
        <p:spPr>
          <a:xfrm>
            <a:off x="2147047" y="3563826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9465" name="TextBox 22">
            <a:extLst>
              <a:ext uri="{FF2B5EF4-FFF2-40B4-BE49-F238E27FC236}">
                <a16:creationId xmlns:a16="http://schemas.microsoft.com/office/drawing/2014/main" xmlns="" id="{4447ACCF-2D09-8AFF-D9DD-2F2D3D776C30}"/>
              </a:ext>
            </a:extLst>
          </p:cNvPr>
          <p:cNvSpPr txBox="1"/>
          <p:nvPr/>
        </p:nvSpPr>
        <p:spPr>
          <a:xfrm>
            <a:off x="2558073" y="5193165"/>
            <a:ext cx="2787735" cy="646331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 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19466" name="Rectangle: Rounded Corners 34">
            <a:extLst>
              <a:ext uri="{FF2B5EF4-FFF2-40B4-BE49-F238E27FC236}">
                <a16:creationId xmlns:a16="http://schemas.microsoft.com/office/drawing/2014/main" xmlns="" id="{6CB23824-A9D5-47D7-B412-B834E1E5E4F8}"/>
              </a:ext>
            </a:extLst>
          </p:cNvPr>
          <p:cNvSpPr/>
          <p:nvPr/>
        </p:nvSpPr>
        <p:spPr>
          <a:xfrm>
            <a:off x="2166652" y="3935552"/>
            <a:ext cx="1514271" cy="490445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9467" name="TextBox 19466">
            <a:extLst>
              <a:ext uri="{FF2B5EF4-FFF2-40B4-BE49-F238E27FC236}">
                <a16:creationId xmlns:a16="http://schemas.microsoft.com/office/drawing/2014/main" xmlns="" id="{E685E3DD-CD6F-142E-8DC6-CA7B4BD56764}"/>
              </a:ext>
            </a:extLst>
          </p:cNvPr>
          <p:cNvSpPr txBox="1"/>
          <p:nvPr/>
        </p:nvSpPr>
        <p:spPr>
          <a:xfrm>
            <a:off x="5140853" y="5241356"/>
            <a:ext cx="17458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NVPTX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prstClr val="black"/>
                </a:solidFill>
                <a:latin typeface="Calibri"/>
              </a:rPr>
              <a:t>Codegen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cxnSp>
        <p:nvCxnSpPr>
          <p:cNvPr id="19470" name="Straight Arrow Connector 19469">
            <a:extLst>
              <a:ext uri="{FF2B5EF4-FFF2-40B4-BE49-F238E27FC236}">
                <a16:creationId xmlns:a16="http://schemas.microsoft.com/office/drawing/2014/main" xmlns="" id="{9B42D973-58A8-DE7A-509E-D20E6E39D1C6}"/>
              </a:ext>
            </a:extLst>
          </p:cNvPr>
          <p:cNvCxnSpPr>
            <a:cxnSpLocks/>
          </p:cNvCxnSpPr>
          <p:nvPr/>
        </p:nvCxnSpPr>
        <p:spPr>
          <a:xfrm>
            <a:off x="8000421" y="4183434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74" name="Straight Connector 19473">
            <a:extLst>
              <a:ext uri="{FF2B5EF4-FFF2-40B4-BE49-F238E27FC236}">
                <a16:creationId xmlns:a16="http://schemas.microsoft.com/office/drawing/2014/main" xmlns="" id="{49EFE583-4BD0-B28D-166E-F09CD948A2F3}"/>
              </a:ext>
            </a:extLst>
          </p:cNvPr>
          <p:cNvCxnSpPr>
            <a:cxnSpLocks/>
          </p:cNvCxnSpPr>
          <p:nvPr/>
        </p:nvCxnSpPr>
        <p:spPr>
          <a:xfrm>
            <a:off x="3951941" y="3563826"/>
            <a:ext cx="0" cy="1656062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75" name="Straight Connector 19474">
            <a:extLst>
              <a:ext uri="{FF2B5EF4-FFF2-40B4-BE49-F238E27FC236}">
                <a16:creationId xmlns:a16="http://schemas.microsoft.com/office/drawing/2014/main" xmlns="" id="{4281B135-2919-9C66-B4E6-B1F09F6376E7}"/>
              </a:ext>
            </a:extLst>
          </p:cNvPr>
          <p:cNvCxnSpPr>
            <a:cxnSpLocks/>
          </p:cNvCxnSpPr>
          <p:nvPr/>
        </p:nvCxnSpPr>
        <p:spPr>
          <a:xfrm>
            <a:off x="6013797" y="4535924"/>
            <a:ext cx="0" cy="683964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82" name="Straight Arrow Connector 19481">
            <a:extLst>
              <a:ext uri="{FF2B5EF4-FFF2-40B4-BE49-F238E27FC236}">
                <a16:creationId xmlns:a16="http://schemas.microsoft.com/office/drawing/2014/main" xmlns="" id="{99242A21-D93A-0E66-5AF0-33C25C3595DE}"/>
              </a:ext>
            </a:extLst>
          </p:cNvPr>
          <p:cNvCxnSpPr/>
          <p:nvPr/>
        </p:nvCxnSpPr>
        <p:spPr>
          <a:xfrm>
            <a:off x="3784310" y="4183434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89" name="Straight Arrow Connector 19488">
            <a:extLst>
              <a:ext uri="{FF2B5EF4-FFF2-40B4-BE49-F238E27FC236}">
                <a16:creationId xmlns:a16="http://schemas.microsoft.com/office/drawing/2014/main" xmlns="" id="{D7AA01D0-33E4-4753-DC95-9DD8282A2454}"/>
              </a:ext>
            </a:extLst>
          </p:cNvPr>
          <p:cNvCxnSpPr>
            <a:cxnSpLocks/>
          </p:cNvCxnSpPr>
          <p:nvPr/>
        </p:nvCxnSpPr>
        <p:spPr>
          <a:xfrm>
            <a:off x="7980609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9491" name="Picture 19490">
            <a:extLst>
              <a:ext uri="{FF2B5EF4-FFF2-40B4-BE49-F238E27FC236}">
                <a16:creationId xmlns:a16="http://schemas.microsoft.com/office/drawing/2014/main" xmlns="" id="{CCFA7470-57D9-FFB7-B131-1CF36F8C4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9492" name="Straight Arrow Connector 19491">
            <a:extLst>
              <a:ext uri="{FF2B5EF4-FFF2-40B4-BE49-F238E27FC236}">
                <a16:creationId xmlns:a16="http://schemas.microsoft.com/office/drawing/2014/main" xmlns="" id="{80ED2D91-64A8-3C76-9F6A-344EC277FAAC}"/>
              </a:ext>
            </a:extLst>
          </p:cNvPr>
          <p:cNvCxnSpPr>
            <a:cxnSpLocks/>
          </p:cNvCxnSpPr>
          <p:nvPr/>
        </p:nvCxnSpPr>
        <p:spPr>
          <a:xfrm>
            <a:off x="5855595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94" name="Rectangle: Rounded Corners 17">
            <a:extLst>
              <a:ext uri="{FF2B5EF4-FFF2-40B4-BE49-F238E27FC236}">
                <a16:creationId xmlns:a16="http://schemas.microsoft.com/office/drawing/2014/main" xmlns="" id="{23D9FA5C-D97D-FA6C-4FDE-C80D52BE1B08}"/>
              </a:ext>
            </a:extLst>
          </p:cNvPr>
          <p:cNvSpPr/>
          <p:nvPr/>
        </p:nvSpPr>
        <p:spPr>
          <a:xfrm>
            <a:off x="6220209" y="4500516"/>
            <a:ext cx="1740587" cy="506152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PTX Assembly</a:t>
            </a:r>
          </a:p>
        </p:txBody>
      </p:sp>
      <p:sp>
        <p:nvSpPr>
          <p:cNvPr id="19504" name="Rectangle 19503">
            <a:extLst>
              <a:ext uri="{FF2B5EF4-FFF2-40B4-BE49-F238E27FC236}">
                <a16:creationId xmlns:a16="http://schemas.microsoft.com/office/drawing/2014/main" xmlns="" id="{91290B6F-37A2-7DD1-0F3D-B689D833E8FD}"/>
              </a:ext>
            </a:extLst>
          </p:cNvPr>
          <p:cNvSpPr/>
          <p:nvPr/>
        </p:nvSpPr>
        <p:spPr>
          <a:xfrm>
            <a:off x="6187368" y="4425997"/>
            <a:ext cx="1869527" cy="683958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05" name="Rectangle: Rounded Corners 26">
            <a:extLst>
              <a:ext uri="{FF2B5EF4-FFF2-40B4-BE49-F238E27FC236}">
                <a16:creationId xmlns:a16="http://schemas.microsoft.com/office/drawing/2014/main" xmlns="" id="{6EA56B49-CE52-47CE-8F27-0D423B2EF0F1}"/>
              </a:ext>
            </a:extLst>
          </p:cNvPr>
          <p:cNvSpPr/>
          <p:nvPr/>
        </p:nvSpPr>
        <p:spPr>
          <a:xfrm>
            <a:off x="6164002" y="3305624"/>
            <a:ext cx="1916258" cy="445544"/>
          </a:xfrm>
          <a:prstGeom prst="roundRect">
            <a:avLst/>
          </a:prstGeom>
          <a:solidFill>
            <a:srgbClr val="3891A7">
              <a:lumMod val="60000"/>
              <a:lumOff val="40000"/>
            </a:srgbClr>
          </a:solidFill>
          <a:ln w="19050" cap="flat" cmpd="sng" algn="ctr">
            <a:solidFill>
              <a:srgbClr val="3891A7">
                <a:shade val="50000"/>
              </a:srgbClr>
            </a:solidFill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Ocelot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맑은 고딕"/>
              <a:cs typeface="+mn-cs"/>
            </a:endParaRPr>
          </a:p>
        </p:txBody>
      </p:sp>
      <p:cxnSp>
        <p:nvCxnSpPr>
          <p:cNvPr id="19506" name="Straight Arrow Connector 19505">
            <a:extLst>
              <a:ext uri="{FF2B5EF4-FFF2-40B4-BE49-F238E27FC236}">
                <a16:creationId xmlns:a16="http://schemas.microsoft.com/office/drawing/2014/main" xmlns="" id="{7BFF58EB-915F-C4D9-8785-B766EF2D0B95}"/>
              </a:ext>
            </a:extLst>
          </p:cNvPr>
          <p:cNvCxnSpPr>
            <a:cxnSpLocks/>
            <a:stCxn id="19505" idx="2"/>
            <a:endCxn id="19504" idx="0"/>
          </p:cNvCxnSpPr>
          <p:nvPr/>
        </p:nvCxnSpPr>
        <p:spPr>
          <a:xfrm>
            <a:off x="7122131" y="3751168"/>
            <a:ext cx="1" cy="674829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ysDot"/>
            <a:tailEnd type="triangle"/>
          </a:ln>
          <a:effectLst>
            <a:outerShdw blurRad="38100" dist="25400" dir="5400000" rotWithShape="0">
              <a:srgbClr val="000000">
                <a:alpha val="40000"/>
              </a:srgbClr>
            </a:outerShdw>
          </a:effec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6CAB3A2-70CA-2913-A229-1D1E0D6E60B7}"/>
              </a:ext>
            </a:extLst>
          </p:cNvPr>
          <p:cNvSpPr txBox="1"/>
          <p:nvPr/>
        </p:nvSpPr>
        <p:spPr>
          <a:xfrm>
            <a:off x="5943600" y="1261872"/>
            <a:ext cx="599732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No need to re-compile CUDA programs;</a:t>
            </a:r>
          </a:p>
          <a:p>
            <a:r>
              <a:rPr lang="en-US" sz="2400" b="1" dirty="0">
                <a:latin typeface="Calibri"/>
                <a:ea typeface="Malgun Gothic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No official open-sourced PTX parser, hard to maintain and update with latest CUDA.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1145134-A4AA-C03D-F987-1E08C345E168}"/>
              </a:ext>
            </a:extLst>
          </p:cNvPr>
          <p:cNvSpPr txBox="1"/>
          <p:nvPr/>
        </p:nvSpPr>
        <p:spPr>
          <a:xfrm>
            <a:off x="421783" y="1248724"/>
            <a:ext cx="60981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bri"/>
                <a:ea typeface="Malgun Gothic"/>
                <a:cs typeface="Calibri"/>
              </a:rPr>
              <a:t>Reverse Engineering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49095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0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xmlns="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CUDA compilation process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9" name="Rectangle: Rounded Corners 11">
            <a:extLst>
              <a:ext uri="{FF2B5EF4-FFF2-40B4-BE49-F238E27FC236}">
                <a16:creationId xmlns:a16="http://schemas.microsoft.com/office/drawing/2014/main" xmlns="" id="{396125F0-D8D8-0C71-2383-151A6022AA81}"/>
              </a:ext>
            </a:extLst>
          </p:cNvPr>
          <p:cNvSpPr/>
          <p:nvPr/>
        </p:nvSpPr>
        <p:spPr>
          <a:xfrm>
            <a:off x="2085824" y="3596899"/>
            <a:ext cx="1683786" cy="1517344"/>
          </a:xfrm>
          <a:prstGeom prst="roundRect">
            <a:avLst/>
          </a:prstGeom>
          <a:solidFill>
            <a:srgbClr val="E7DEC9">
              <a:lumMod val="9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40" name="Rectangle: Rounded Corners 13">
            <a:extLst>
              <a:ext uri="{FF2B5EF4-FFF2-40B4-BE49-F238E27FC236}">
                <a16:creationId xmlns:a16="http://schemas.microsoft.com/office/drawing/2014/main" xmlns="" id="{E55B0980-44F7-F474-D0E0-9017E3A44CC2}"/>
              </a:ext>
            </a:extLst>
          </p:cNvPr>
          <p:cNvSpPr/>
          <p:nvPr/>
        </p:nvSpPr>
        <p:spPr>
          <a:xfrm>
            <a:off x="2166651" y="4535924"/>
            <a:ext cx="1514272" cy="485883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41" name="Rectangle: Rounded Corners 14">
            <a:extLst>
              <a:ext uri="{FF2B5EF4-FFF2-40B4-BE49-F238E27FC236}">
                <a16:creationId xmlns:a16="http://schemas.microsoft.com/office/drawing/2014/main" xmlns="" id="{709B82C1-9C5E-A24C-020F-88CF700ECCC5}"/>
              </a:ext>
            </a:extLst>
          </p:cNvPr>
          <p:cNvSpPr/>
          <p:nvPr/>
        </p:nvSpPr>
        <p:spPr>
          <a:xfrm>
            <a:off x="4121621" y="3935552"/>
            <a:ext cx="3878799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xmlns="" id="{057D592D-8122-B782-2385-1E1149BA7180}"/>
              </a:ext>
            </a:extLst>
          </p:cNvPr>
          <p:cNvSpPr/>
          <p:nvPr/>
        </p:nvSpPr>
        <p:spPr>
          <a:xfrm>
            <a:off x="4121623" y="4539142"/>
            <a:ext cx="1724543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44" name="Rectangle: Rounded Corners 20">
            <a:extLst>
              <a:ext uri="{FF2B5EF4-FFF2-40B4-BE49-F238E27FC236}">
                <a16:creationId xmlns:a16="http://schemas.microsoft.com/office/drawing/2014/main" xmlns="" id="{71BF5FD5-CBAC-6B2B-067A-E1F5099792C4}"/>
              </a:ext>
            </a:extLst>
          </p:cNvPr>
          <p:cNvSpPr/>
          <p:nvPr/>
        </p:nvSpPr>
        <p:spPr>
          <a:xfrm>
            <a:off x="8327914" y="3824700"/>
            <a:ext cx="1588818" cy="1182538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FAT Binary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xmlns="" id="{754B7BAC-697F-C84C-EEF5-9E9B3A2C3C89}"/>
              </a:ext>
            </a:extLst>
          </p:cNvPr>
          <p:cNvCxnSpPr/>
          <p:nvPr/>
        </p:nvCxnSpPr>
        <p:spPr>
          <a:xfrm>
            <a:off x="3784310" y="4821046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64" name="TextBox 21">
            <a:extLst>
              <a:ext uri="{FF2B5EF4-FFF2-40B4-BE49-F238E27FC236}">
                <a16:creationId xmlns:a16="http://schemas.microsoft.com/office/drawing/2014/main" xmlns="" id="{EE65A56B-52A5-A751-921A-B2FD41B6BD1C}"/>
              </a:ext>
            </a:extLst>
          </p:cNvPr>
          <p:cNvSpPr txBox="1"/>
          <p:nvPr/>
        </p:nvSpPr>
        <p:spPr>
          <a:xfrm>
            <a:off x="2147047" y="3563826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9465" name="TextBox 22">
            <a:extLst>
              <a:ext uri="{FF2B5EF4-FFF2-40B4-BE49-F238E27FC236}">
                <a16:creationId xmlns:a16="http://schemas.microsoft.com/office/drawing/2014/main" xmlns="" id="{4447ACCF-2D09-8AFF-D9DD-2F2D3D776C30}"/>
              </a:ext>
            </a:extLst>
          </p:cNvPr>
          <p:cNvSpPr txBox="1"/>
          <p:nvPr/>
        </p:nvSpPr>
        <p:spPr>
          <a:xfrm>
            <a:off x="2558073" y="5193165"/>
            <a:ext cx="2787735" cy="646331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 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19466" name="Rectangle: Rounded Corners 34">
            <a:extLst>
              <a:ext uri="{FF2B5EF4-FFF2-40B4-BE49-F238E27FC236}">
                <a16:creationId xmlns:a16="http://schemas.microsoft.com/office/drawing/2014/main" xmlns="" id="{6CB23824-A9D5-47D7-B412-B834E1E5E4F8}"/>
              </a:ext>
            </a:extLst>
          </p:cNvPr>
          <p:cNvSpPr/>
          <p:nvPr/>
        </p:nvSpPr>
        <p:spPr>
          <a:xfrm>
            <a:off x="2166652" y="3935552"/>
            <a:ext cx="1514271" cy="490445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9467" name="TextBox 19466">
            <a:extLst>
              <a:ext uri="{FF2B5EF4-FFF2-40B4-BE49-F238E27FC236}">
                <a16:creationId xmlns:a16="http://schemas.microsoft.com/office/drawing/2014/main" xmlns="" id="{E685E3DD-CD6F-142E-8DC6-CA7B4BD56764}"/>
              </a:ext>
            </a:extLst>
          </p:cNvPr>
          <p:cNvSpPr txBox="1"/>
          <p:nvPr/>
        </p:nvSpPr>
        <p:spPr>
          <a:xfrm>
            <a:off x="5140853" y="5241356"/>
            <a:ext cx="17458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NVPTX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prstClr val="black"/>
                </a:solidFill>
                <a:latin typeface="Calibri"/>
              </a:rPr>
              <a:t>Codegen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cxnSp>
        <p:nvCxnSpPr>
          <p:cNvPr id="19470" name="Straight Arrow Connector 19469">
            <a:extLst>
              <a:ext uri="{FF2B5EF4-FFF2-40B4-BE49-F238E27FC236}">
                <a16:creationId xmlns:a16="http://schemas.microsoft.com/office/drawing/2014/main" xmlns="" id="{9B42D973-58A8-DE7A-509E-D20E6E39D1C6}"/>
              </a:ext>
            </a:extLst>
          </p:cNvPr>
          <p:cNvCxnSpPr>
            <a:cxnSpLocks/>
          </p:cNvCxnSpPr>
          <p:nvPr/>
        </p:nvCxnSpPr>
        <p:spPr>
          <a:xfrm>
            <a:off x="8000421" y="4183434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74" name="Straight Connector 19473">
            <a:extLst>
              <a:ext uri="{FF2B5EF4-FFF2-40B4-BE49-F238E27FC236}">
                <a16:creationId xmlns:a16="http://schemas.microsoft.com/office/drawing/2014/main" xmlns="" id="{49EFE583-4BD0-B28D-166E-F09CD948A2F3}"/>
              </a:ext>
            </a:extLst>
          </p:cNvPr>
          <p:cNvCxnSpPr>
            <a:cxnSpLocks/>
          </p:cNvCxnSpPr>
          <p:nvPr/>
        </p:nvCxnSpPr>
        <p:spPr>
          <a:xfrm>
            <a:off x="3951941" y="3563826"/>
            <a:ext cx="0" cy="1656062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75" name="Straight Connector 19474">
            <a:extLst>
              <a:ext uri="{FF2B5EF4-FFF2-40B4-BE49-F238E27FC236}">
                <a16:creationId xmlns:a16="http://schemas.microsoft.com/office/drawing/2014/main" xmlns="" id="{4281B135-2919-9C66-B4E6-B1F09F6376E7}"/>
              </a:ext>
            </a:extLst>
          </p:cNvPr>
          <p:cNvCxnSpPr>
            <a:cxnSpLocks/>
          </p:cNvCxnSpPr>
          <p:nvPr/>
        </p:nvCxnSpPr>
        <p:spPr>
          <a:xfrm>
            <a:off x="6013797" y="4535924"/>
            <a:ext cx="0" cy="683964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82" name="Straight Arrow Connector 19481">
            <a:extLst>
              <a:ext uri="{FF2B5EF4-FFF2-40B4-BE49-F238E27FC236}">
                <a16:creationId xmlns:a16="http://schemas.microsoft.com/office/drawing/2014/main" xmlns="" id="{99242A21-D93A-0E66-5AF0-33C25C3595DE}"/>
              </a:ext>
            </a:extLst>
          </p:cNvPr>
          <p:cNvCxnSpPr/>
          <p:nvPr/>
        </p:nvCxnSpPr>
        <p:spPr>
          <a:xfrm>
            <a:off x="3784310" y="4183434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89" name="Straight Arrow Connector 19488">
            <a:extLst>
              <a:ext uri="{FF2B5EF4-FFF2-40B4-BE49-F238E27FC236}">
                <a16:creationId xmlns:a16="http://schemas.microsoft.com/office/drawing/2014/main" xmlns="" id="{D7AA01D0-33E4-4753-DC95-9DD8282A2454}"/>
              </a:ext>
            </a:extLst>
          </p:cNvPr>
          <p:cNvCxnSpPr>
            <a:cxnSpLocks/>
          </p:cNvCxnSpPr>
          <p:nvPr/>
        </p:nvCxnSpPr>
        <p:spPr>
          <a:xfrm>
            <a:off x="7980609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9491" name="Picture 19490">
            <a:extLst>
              <a:ext uri="{FF2B5EF4-FFF2-40B4-BE49-F238E27FC236}">
                <a16:creationId xmlns:a16="http://schemas.microsoft.com/office/drawing/2014/main" xmlns="" id="{CCFA7470-57D9-FFB7-B131-1CF36F8C4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9492" name="Straight Arrow Connector 19491">
            <a:extLst>
              <a:ext uri="{FF2B5EF4-FFF2-40B4-BE49-F238E27FC236}">
                <a16:creationId xmlns:a16="http://schemas.microsoft.com/office/drawing/2014/main" xmlns="" id="{80ED2D91-64A8-3C76-9F6A-344EC277FAAC}"/>
              </a:ext>
            </a:extLst>
          </p:cNvPr>
          <p:cNvCxnSpPr>
            <a:cxnSpLocks/>
          </p:cNvCxnSpPr>
          <p:nvPr/>
        </p:nvCxnSpPr>
        <p:spPr>
          <a:xfrm>
            <a:off x="5855595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94" name="Rectangle: Rounded Corners 17">
            <a:extLst>
              <a:ext uri="{FF2B5EF4-FFF2-40B4-BE49-F238E27FC236}">
                <a16:creationId xmlns:a16="http://schemas.microsoft.com/office/drawing/2014/main" xmlns="" id="{23D9FA5C-D97D-FA6C-4FDE-C80D52BE1B08}"/>
              </a:ext>
            </a:extLst>
          </p:cNvPr>
          <p:cNvSpPr/>
          <p:nvPr/>
        </p:nvSpPr>
        <p:spPr>
          <a:xfrm>
            <a:off x="6220209" y="4500516"/>
            <a:ext cx="1740587" cy="506152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PTX Assembly</a:t>
            </a:r>
          </a:p>
        </p:txBody>
      </p:sp>
      <p:sp>
        <p:nvSpPr>
          <p:cNvPr id="19505" name="Rectangle: Rounded Corners 26">
            <a:extLst>
              <a:ext uri="{FF2B5EF4-FFF2-40B4-BE49-F238E27FC236}">
                <a16:creationId xmlns:a16="http://schemas.microsoft.com/office/drawing/2014/main" xmlns="" id="{6EA56B49-CE52-47CE-8F27-0D423B2EF0F1}"/>
              </a:ext>
            </a:extLst>
          </p:cNvPr>
          <p:cNvSpPr/>
          <p:nvPr/>
        </p:nvSpPr>
        <p:spPr>
          <a:xfrm>
            <a:off x="4042516" y="2931540"/>
            <a:ext cx="1916258" cy="445544"/>
          </a:xfrm>
          <a:prstGeom prst="roundRect">
            <a:avLst/>
          </a:prstGeom>
          <a:solidFill>
            <a:srgbClr val="3891A7">
              <a:lumMod val="60000"/>
              <a:lumOff val="40000"/>
            </a:srgbClr>
          </a:solidFill>
          <a:ln w="19050" cap="flat" cmpd="sng" algn="ctr">
            <a:solidFill>
              <a:srgbClr val="3891A7">
                <a:shade val="50000"/>
              </a:srgbClr>
            </a:solidFill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맑은 고딕"/>
              <a:cs typeface="+mn-cs"/>
            </a:endParaRPr>
          </a:p>
        </p:txBody>
      </p:sp>
      <p:cxnSp>
        <p:nvCxnSpPr>
          <p:cNvPr id="19506" name="Straight Arrow Connector 19505">
            <a:extLst>
              <a:ext uri="{FF2B5EF4-FFF2-40B4-BE49-F238E27FC236}">
                <a16:creationId xmlns:a16="http://schemas.microsoft.com/office/drawing/2014/main" xmlns="" id="{7BFF58EB-915F-C4D9-8785-B766EF2D0B95}"/>
              </a:ext>
            </a:extLst>
          </p:cNvPr>
          <p:cNvCxnSpPr>
            <a:cxnSpLocks/>
            <a:stCxn id="19505" idx="2"/>
          </p:cNvCxnSpPr>
          <p:nvPr/>
        </p:nvCxnSpPr>
        <p:spPr>
          <a:xfrm>
            <a:off x="5000645" y="3377084"/>
            <a:ext cx="0" cy="490371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ysDot"/>
            <a:tailEnd type="triangle"/>
          </a:ln>
          <a:effectLst>
            <a:outerShdw blurRad="38100" dist="25400" dir="5400000" rotWithShape="0">
              <a:srgbClr val="000000">
                <a:alpha val="40000"/>
              </a:srgbClr>
            </a:outerShdw>
          </a:effec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6CAB3A2-70CA-2913-A229-1D1E0D6E60B7}"/>
              </a:ext>
            </a:extLst>
          </p:cNvPr>
          <p:cNvSpPr txBox="1"/>
          <p:nvPr/>
        </p:nvSpPr>
        <p:spPr>
          <a:xfrm>
            <a:off x="5943600" y="1261872"/>
            <a:ext cx="599732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  <a:cs typeface="Calibri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/>
                <a:ea typeface="Malgun Gothic"/>
                <a:cs typeface="Calibri"/>
              </a:rPr>
              <a:t>No need to handle complicated CUDA grammar.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/>
                <a:ea typeface="Malgun Gothic"/>
                <a:cs typeface="Calibri"/>
              </a:rPr>
              <a:t>NVIDIA teams maintain the Clang-CUDA compilation, always up-to-date.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/>
                <a:ea typeface="Malgun Gothic"/>
                <a:cs typeface="Calibri"/>
              </a:rPr>
              <a:t>Based on LLVM, which is fully open-sourced.</a:t>
            </a:r>
            <a:endParaRPr lang="en-US" sz="2200" dirty="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1145134-A4AA-C03D-F987-1E08C345E168}"/>
              </a:ext>
            </a:extLst>
          </p:cNvPr>
          <p:cNvSpPr txBox="1"/>
          <p:nvPr/>
        </p:nvSpPr>
        <p:spPr>
          <a:xfrm>
            <a:off x="421783" y="1248724"/>
            <a:ext cx="609814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bri"/>
                <a:ea typeface="Malgun Gothic"/>
                <a:cs typeface="Calibri"/>
              </a:rPr>
              <a:t>Support CUDA migration on LLVM/NVVM IR level</a:t>
            </a:r>
          </a:p>
        </p:txBody>
      </p:sp>
      <p:sp>
        <p:nvSpPr>
          <p:cNvPr id="5" name="L-Shape 4">
            <a:extLst>
              <a:ext uri="{FF2B5EF4-FFF2-40B4-BE49-F238E27FC236}">
                <a16:creationId xmlns:a16="http://schemas.microsoft.com/office/drawing/2014/main" xmlns="" id="{5DC8ADAE-7768-59C8-DFF1-417B537A7827}"/>
              </a:ext>
            </a:extLst>
          </p:cNvPr>
          <p:cNvSpPr/>
          <p:nvPr/>
        </p:nvSpPr>
        <p:spPr>
          <a:xfrm flipV="1">
            <a:off x="4042516" y="3868875"/>
            <a:ext cx="4037741" cy="1238905"/>
          </a:xfrm>
          <a:prstGeom prst="corner">
            <a:avLst>
              <a:gd name="adj1" fmla="val 50000"/>
              <a:gd name="adj2" fmla="val 153954"/>
            </a:avLst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950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C81A22-EF09-539E-9389-F63D9C9EF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</a:t>
            </a:r>
            <a:r>
              <a:rPr lang="en-US" dirty="0">
                <a:solidFill>
                  <a:srgbClr val="203A4E"/>
                </a:solidFill>
              </a:rPr>
              <a:t>Hardware</a:t>
            </a:r>
            <a:r>
              <a:rPr lang="en-US" dirty="0"/>
              <a:t> backend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6D9CA10-FB2B-5F79-7548-0D9E626B3AC7}"/>
              </a:ext>
            </a:extLst>
          </p:cNvPr>
          <p:cNvSpPr txBox="1"/>
          <p:nvPr/>
        </p:nvSpPr>
        <p:spPr>
          <a:xfrm>
            <a:off x="473095" y="5203316"/>
            <a:ext cx="114011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 err="1">
                <a:latin typeface="Calibri"/>
                <a:ea typeface="Malgun Gothic"/>
              </a:rPr>
              <a:t>CuPBoP</a:t>
            </a:r>
            <a:r>
              <a:rPr lang="en-US" sz="3200" dirty="0">
                <a:latin typeface="Calibri"/>
                <a:ea typeface="Malgun Gothic"/>
              </a:rPr>
              <a:t> can execute CUDA on x86, AArch64, and RISC-V backends</a:t>
            </a:r>
            <a:endParaRPr lang="en-US" sz="3200" dirty="0"/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xmlns="" id="{69420141-4ED9-8A04-4D9E-61FE837BE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433" y="1546908"/>
            <a:ext cx="8028492" cy="32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9354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Orig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Custom 3">
      <a:majorFont>
        <a:latin typeface="Tahoma"/>
        <a:ea typeface="돋움"/>
        <a:cs typeface=""/>
      </a:majorFont>
      <a:minorFont>
        <a:latin typeface="Tahoma"/>
        <a:ea typeface="맑은 고딕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rigin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Custom 1">
      <a:majorFont>
        <a:latin typeface="Calibri"/>
        <a:ea typeface="돋움"/>
        <a:cs typeface=""/>
      </a:majorFont>
      <a:minorFont>
        <a:latin typeface="Calibri"/>
        <a:ea typeface="맑은 고딕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olstice">
    <a:dk1>
      <a:sysClr val="windowText" lastClr="000000"/>
    </a:dk1>
    <a:lt1>
      <a:sysClr val="window" lastClr="FFFFFF"/>
    </a:lt1>
    <a:dk2>
      <a:srgbClr val="4F271C"/>
    </a:dk2>
    <a:lt2>
      <a:srgbClr val="E7DEC9"/>
    </a:lt2>
    <a:accent1>
      <a:srgbClr val="3891A7"/>
    </a:accent1>
    <a:accent2>
      <a:srgbClr val="FEB80A"/>
    </a:accent2>
    <a:accent3>
      <a:srgbClr val="C32D2E"/>
    </a:accent3>
    <a:accent4>
      <a:srgbClr val="84AA33"/>
    </a:accent4>
    <a:accent5>
      <a:srgbClr val="964305"/>
    </a:accent5>
    <a:accent6>
      <a:srgbClr val="475A8D"/>
    </a:accent6>
    <a:hlink>
      <a:srgbClr val="8DC765"/>
    </a:hlink>
    <a:folHlink>
      <a:srgbClr val="AA8A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FB5C5C43C8E84ABE433E05E59A4B5B" ma:contentTypeVersion="16" ma:contentTypeDescription="Create a new document." ma:contentTypeScope="" ma:versionID="6b8a0fa360fb8d3f571bc110c37013b7">
  <xsd:schema xmlns:xsd="http://www.w3.org/2001/XMLSchema" xmlns:xs="http://www.w3.org/2001/XMLSchema" xmlns:p="http://schemas.microsoft.com/office/2006/metadata/properties" xmlns:ns2="f01fee57-14a4-4fb3-a7a7-17af854556b0" xmlns:ns3="703aaed8-5f35-4ebd-8684-7d64e521d80b" targetNamespace="http://schemas.microsoft.com/office/2006/metadata/properties" ma:root="true" ma:fieldsID="5b022065d69465c928b5cf201fd4a313" ns2:_="" ns3:_="">
    <xsd:import namespace="f01fee57-14a4-4fb3-a7a7-17af854556b0"/>
    <xsd:import namespace="703aaed8-5f35-4ebd-8684-7d64e521d8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1fee57-14a4-4fb3-a7a7-17af854556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c2506c3-735d-4e70-aa79-204d06275b9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aaed8-5f35-4ebd-8684-7d64e521d80b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d8e6f15-7c59-437e-bc44-2b236e666d5f}" ma:internalName="TaxCatchAll" ma:showField="CatchAllData" ma:web="703aaed8-5f35-4ebd-8684-7d64e521d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03aaed8-5f35-4ebd-8684-7d64e521d80b" xsi:nil="true"/>
    <lcf76f155ced4ddcb4097134ff3c332f xmlns="f01fee57-14a4-4fb3-a7a7-17af854556b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8065CF3D-D642-4458-BCEA-22AB721DC82B}">
  <ds:schemaRefs>
    <ds:schemaRef ds:uri="703aaed8-5f35-4ebd-8684-7d64e521d80b"/>
    <ds:schemaRef ds:uri="f01fee57-14a4-4fb3-a7a7-17af854556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97B68AE-62AC-4C9A-92B2-7C84703E29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A2920C-9354-4A5A-A608-33052DA58C8F}">
  <ds:schemaRefs>
    <ds:schemaRef ds:uri="703aaed8-5f35-4ebd-8684-7d64e521d80b"/>
    <ds:schemaRef ds:uri="f01fee57-14a4-4fb3-a7a7-17af854556b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11217</TotalTime>
  <Words>1320</Words>
  <Application>Microsoft Office PowerPoint</Application>
  <PresentationFormat>Widescreen</PresentationFormat>
  <Paragraphs>545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54" baseType="lpstr">
      <vt:lpstr>돋움</vt:lpstr>
      <vt:lpstr>맑은 고딕</vt:lpstr>
      <vt:lpstr>맑은 고딕</vt:lpstr>
      <vt:lpstr>Microsoft YaHei UI</vt:lpstr>
      <vt:lpstr>Roboto</vt:lpstr>
      <vt:lpstr>SimSun</vt:lpstr>
      <vt:lpstr>Söhne</vt:lpstr>
      <vt:lpstr>Arial</vt:lpstr>
      <vt:lpstr>Calibri</vt:lpstr>
      <vt:lpstr>Consolas</vt:lpstr>
      <vt:lpstr>Tahoma</vt:lpstr>
      <vt:lpstr>Times New Roman</vt:lpstr>
      <vt:lpstr>Verdana</vt:lpstr>
      <vt:lpstr>Wingdings</vt:lpstr>
      <vt:lpstr>Wingdings 3</vt:lpstr>
      <vt:lpstr>1_Origin</vt:lpstr>
      <vt:lpstr>Origin</vt:lpstr>
      <vt:lpstr>Vortex remote access sign-up for tutorial assignments</vt:lpstr>
      <vt:lpstr> CuPBoP:  CUDA for Parallelized and Broad-range Processors</vt:lpstr>
      <vt:lpstr>Agenda</vt:lpstr>
      <vt:lpstr>PowerPoint Presentation</vt:lpstr>
      <vt:lpstr>CUDA compilation process</vt:lpstr>
      <vt:lpstr>CUDA compilation process</vt:lpstr>
      <vt:lpstr>CUDA compilation process</vt:lpstr>
      <vt:lpstr>CUDA compilation process</vt:lpstr>
      <vt:lpstr>Supported Hardware backend</vt:lpstr>
      <vt:lpstr>PowerPoint Presentation</vt:lpstr>
      <vt:lpstr>CuPBoP framework</vt:lpstr>
      <vt:lpstr>CuPBoP framework</vt:lpstr>
      <vt:lpstr>CuPBoP framework</vt:lpstr>
      <vt:lpstr>CuPBoP framework</vt:lpstr>
      <vt:lpstr>CuPBoP framework</vt:lpstr>
      <vt:lpstr>CuPBoP framework</vt:lpstr>
      <vt:lpstr>CuPBoP framework</vt:lpstr>
      <vt:lpstr>Case study: CUDA Runtime Functions</vt:lpstr>
      <vt:lpstr>CuPBoP Runtime (CUDA API Implementation)</vt:lpstr>
      <vt:lpstr>CuPBoP Runtime (CUDA Kernel Launching Implementation)</vt:lpstr>
      <vt:lpstr>CuPBoP framework</vt:lpstr>
      <vt:lpstr>CuPBoP compilation</vt:lpstr>
      <vt:lpstr>Mapping CUDA Threads to Vortex</vt:lpstr>
      <vt:lpstr>Mapping CUDA Threads to Vortex</vt:lpstr>
      <vt:lpstr>Mapping CUDA Kernel to Vortex</vt:lpstr>
      <vt:lpstr>PowerPoint Presentation</vt:lpstr>
      <vt:lpstr>PowerPoint Presentation</vt:lpstr>
      <vt:lpstr>CuPBoP Compilation Passes Overview</vt:lpstr>
      <vt:lpstr>PowerPoint Presentation</vt:lpstr>
      <vt:lpstr>CuPBoP code structure</vt:lpstr>
      <vt:lpstr>How to Use CuPBoP</vt:lpstr>
      <vt:lpstr>How to Use CuPBoP</vt:lpstr>
      <vt:lpstr>How to Use CuPBoP</vt:lpstr>
      <vt:lpstr>How to Use CuPBoP</vt:lpstr>
      <vt:lpstr>How to Use CuPBoP</vt:lpstr>
      <vt:lpstr>Evaluation (Rodinia)</vt:lpstr>
      <vt:lpstr>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HpArch Research Projects</dc:title>
  <dc:creator>Microsoft Office User</dc:creator>
  <cp:lastModifiedBy>MY</cp:lastModifiedBy>
  <cp:revision>55</cp:revision>
  <cp:lastPrinted>2024-11-03T03:23:41Z</cp:lastPrinted>
  <dcterms:created xsi:type="dcterms:W3CDTF">2017-09-19T22:16:54Z</dcterms:created>
  <dcterms:modified xsi:type="dcterms:W3CDTF">2024-11-03T15:49:54Z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0x010100AAFB5C5C43C8E84ABE433E05E59A4B5B</vt:lpwstr>
  </property>
  <property fmtid="{D5CDD505-2E9C-101B-9397-08002B2CF9AE}" pid="3" name="MediaServiceImageTags">
    <vt:lpwstr/>
  </property>
</Properties>
</file>

<file path=docProps/thumbnail.jpeg>
</file>